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68" r:id="rId2"/>
    <p:sldId id="256" r:id="rId3"/>
    <p:sldId id="257" r:id="rId4"/>
    <p:sldId id="258" r:id="rId5"/>
    <p:sldId id="259" r:id="rId6"/>
    <p:sldId id="261" r:id="rId7"/>
    <p:sldId id="269" r:id="rId8"/>
    <p:sldId id="270" r:id="rId9"/>
    <p:sldId id="273" r:id="rId10"/>
    <p:sldId id="278" r:id="rId11"/>
    <p:sldId id="274" r:id="rId12"/>
    <p:sldId id="275" r:id="rId13"/>
    <p:sldId id="263" r:id="rId14"/>
    <p:sldId id="280" r:id="rId15"/>
    <p:sldId id="281"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2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1A223A-0B6E-44E2-B1C1-C1B193113183}" type="datetimeFigureOut">
              <a:rPr lang="en-US" smtClean="0"/>
              <a:pPr/>
              <a:t>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F6B673-51D8-47E1-A14B-967EBBC493D3}"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B2D71D-6BFF-472E-B74D-1E1A860BB248}" type="datetimeFigureOut">
              <a:rPr lang="en-US" smtClean="0"/>
              <a:pPr/>
              <a:t>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46B2D5-BFFB-4B19-B96F-876EDEC5B8AF}"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B77D516-98B1-499B-BF94-F0E52A523B19}" type="datetime1">
              <a:rPr lang="en-US" smtClean="0"/>
              <a:pPr/>
              <a:t>1/5/2017</a:t>
            </a:fld>
            <a:endParaRPr lang="en-US"/>
          </a:p>
        </p:txBody>
      </p:sp>
      <p:sp>
        <p:nvSpPr>
          <p:cNvPr id="2" name="Footer Placeholder 1"/>
          <p:cNvSpPr>
            <a:spLocks noGrp="1"/>
          </p:cNvSpPr>
          <p:nvPr>
            <p:ph type="ftr" sz="quarter" idx="11"/>
          </p:nvPr>
        </p:nvSpPr>
        <p:spPr/>
        <p:txBody>
          <a:bodyPr/>
          <a:lstStyle/>
          <a:p>
            <a:r>
              <a:rPr lang="en-US" smtClean="0"/>
              <a:t>1</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8280F1-3EF7-402D-95A8-B0542692CD0B}" type="datetime1">
              <a:rPr lang="en-US" smtClean="0"/>
              <a:pPr/>
              <a:t>1/5/2017</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2BE4B0-9618-4767-BF2C-082605F08E82}" type="datetime1">
              <a:rPr lang="en-US" smtClean="0"/>
              <a:pPr/>
              <a:t>1/5/2017</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98D69B5-3B6D-45F1-BFE9-A75414426CF2}" type="datetime1">
              <a:rPr lang="en-US" smtClean="0"/>
              <a:pPr/>
              <a:t>1/5/2017</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1</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632BE6F-5FFC-49F9-A4D7-60CAA8CBA48C}" type="datetime1">
              <a:rPr lang="en-US" smtClean="0"/>
              <a:pPr/>
              <a:t>1/5/2017</a:t>
            </a:fld>
            <a:endParaRPr lang="en-US"/>
          </a:p>
        </p:txBody>
      </p:sp>
      <p:sp>
        <p:nvSpPr>
          <p:cNvPr id="11" name="Footer Placeholder 10"/>
          <p:cNvSpPr>
            <a:spLocks noGrp="1"/>
          </p:cNvSpPr>
          <p:nvPr>
            <p:ph type="ftr" sz="quarter" idx="11"/>
          </p:nvPr>
        </p:nvSpPr>
        <p:spPr/>
        <p:txBody>
          <a:bodyPr/>
          <a:lstStyle/>
          <a:p>
            <a:r>
              <a:rPr lang="en-US" smtClean="0"/>
              <a:t>1</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C6206E3-FFE9-409D-A8EC-187D9AB6830B}" type="datetime1">
              <a:rPr lang="en-US" smtClean="0"/>
              <a:pPr/>
              <a:t>1/5/2017</a:t>
            </a:fld>
            <a:endParaRPr lang="en-US"/>
          </a:p>
        </p:txBody>
      </p:sp>
      <p:sp>
        <p:nvSpPr>
          <p:cNvPr id="10" name="Footer Placeholder 9"/>
          <p:cNvSpPr>
            <a:spLocks noGrp="1"/>
          </p:cNvSpPr>
          <p:nvPr>
            <p:ph type="ftr" sz="quarter" idx="11"/>
          </p:nvPr>
        </p:nvSpPr>
        <p:spPr/>
        <p:txBody>
          <a:bodyPr/>
          <a:lstStyle/>
          <a:p>
            <a:r>
              <a:rPr lang="en-US" smtClean="0"/>
              <a:t>1</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039D36-5087-4594-B38D-771DB7985AC8}" type="datetime1">
              <a:rPr lang="en-US" smtClean="0"/>
              <a:pPr/>
              <a:t>1/5/2017</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DC399D7-2AC9-45CA-8ABA-AB27E97A5CE1}" type="datetime1">
              <a:rPr lang="en-US" smtClean="0"/>
              <a:pPr/>
              <a:t>1/5/2017</a:t>
            </a:fld>
            <a:endParaRPr lang="en-US"/>
          </a:p>
        </p:txBody>
      </p:sp>
      <p:sp>
        <p:nvSpPr>
          <p:cNvPr id="21" name="Footer Placeholder 20"/>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3FBBF3-7BF3-4B76-B28C-590C3A57D40D}" type="datetime1">
              <a:rPr lang="en-US" smtClean="0"/>
              <a:pPr/>
              <a:t>1/5/2017</a:t>
            </a:fld>
            <a:endParaRPr lang="en-US"/>
          </a:p>
        </p:txBody>
      </p:sp>
      <p:sp>
        <p:nvSpPr>
          <p:cNvPr id="24" name="Footer Placeholder 23"/>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2DC20EF-334F-4E7F-8B76-3783BB021193}" type="datetime1">
              <a:rPr lang="en-US" smtClean="0"/>
              <a:pPr/>
              <a:t>1/5/2017</a:t>
            </a:fld>
            <a:endParaRPr lang="en-US"/>
          </a:p>
        </p:txBody>
      </p:sp>
      <p:sp>
        <p:nvSpPr>
          <p:cNvPr id="29" name="Footer Placeholder 28"/>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7226A69-C172-47B9-BA80-28422C9554D1}" type="datetime1">
              <a:rPr lang="en-US" smtClean="0"/>
              <a:pPr/>
              <a:t>1/5/2017</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6B849D-1E69-4783-BE3B-463BD3EAF949}" type="datetime1">
              <a:rPr lang="en-US" smtClean="0"/>
              <a:pPr/>
              <a:t>1/5/2017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1</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p:transition>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 y="2667000"/>
            <a:ext cx="8610599"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900" b="1" dirty="0" smtClean="0">
                <a:latin typeface="Times New Roman" pitchFamily="18" charset="0"/>
                <a:cs typeface="Times New Roman" pitchFamily="18" charset="0"/>
              </a:rPr>
              <a:t>Semi high speed train         Appropriate Track	 Heavy axle load train</a:t>
            </a:r>
          </a:p>
          <a:p>
            <a:pPr lvl="0" fontAlgn="base">
              <a:spcBef>
                <a:spcPct val="0"/>
              </a:spcBef>
              <a:spcAft>
                <a:spcPct val="0"/>
              </a:spcAft>
            </a:pPr>
            <a:endParaRPr kumimoji="0" lang="en-US" sz="1300" b="1" i="1"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Challenges &amp; </a:t>
            </a:r>
            <a:r>
              <a:rPr lang="en-US" sz="2800" b="1" dirty="0" smtClean="0">
                <a:latin typeface="Times New Roman" pitchFamily="18" charset="0"/>
                <a:cs typeface="Times New Roman" pitchFamily="18" charset="0"/>
              </a:rPr>
              <a:t>possible solutions for appropriate Track technology</a:t>
            </a:r>
            <a:r>
              <a:rPr lang="en-US" sz="2800" dirty="0" smtClean="0">
                <a:latin typeface="Times New Roman" pitchFamily="18" charset="0"/>
                <a:cs typeface="Times New Roman" pitchFamily="18" charset="0"/>
              </a:rPr>
              <a:t> for mixed traffic regime of Semi high speeds &amp; heavy axle loads BASED ON GLOBAL EXPERIENCE</a:t>
            </a:r>
          </a:p>
          <a:p>
            <a:pPr algn="just"/>
            <a:r>
              <a:rPr lang="en-US" sz="2800" dirty="0" smtClean="0">
                <a:latin typeface="Times New Roman" pitchFamily="18" charset="0"/>
                <a:cs typeface="Times New Roman" pitchFamily="18" charset="0"/>
              </a:rPr>
              <a:t>					</a:t>
            </a:r>
          </a:p>
          <a:p>
            <a:pPr algn="ctr"/>
            <a:r>
              <a:rPr lang="en-US" sz="2800" dirty="0" smtClean="0">
                <a:latin typeface="Times New Roman" pitchFamily="18" charset="0"/>
                <a:cs typeface="Times New Roman" pitchFamily="18" charset="0"/>
              </a:rPr>
              <a:t>By</a:t>
            </a:r>
          </a:p>
          <a:p>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M.M. </a:t>
            </a:r>
            <a:r>
              <a:rPr lang="en-US" sz="2800" dirty="0" err="1" smtClean="0">
                <a:latin typeface="Times New Roman" pitchFamily="18" charset="0"/>
                <a:cs typeface="Times New Roman" pitchFamily="18" charset="0"/>
              </a:rPr>
              <a:t>Agarwal</a:t>
            </a:r>
            <a:r>
              <a:rPr lang="en-US" sz="2800" dirty="0" smtClean="0">
                <a:latin typeface="Times New Roman" pitchFamily="18" charset="0"/>
                <a:cs typeface="Times New Roman" pitchFamily="18" charset="0"/>
              </a:rPr>
              <a:t> &amp; K.K </a:t>
            </a:r>
            <a:r>
              <a:rPr lang="en-US" sz="2800" dirty="0" err="1" smtClean="0">
                <a:latin typeface="Times New Roman" pitchFamily="18" charset="0"/>
                <a:cs typeface="Times New Roman" pitchFamily="18" charset="0"/>
              </a:rPr>
              <a:t>Miglani</a:t>
            </a:r>
            <a:endParaRPr kumimoji="0" lang="en-US" sz="2800" b="1" i="1"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1" strike="noStrike" cap="none" normalizeH="0" baseline="0" dirty="0" smtClean="0">
              <a:ln>
                <a:noFill/>
              </a:ln>
              <a:solidFill>
                <a:srgbClr val="00B050"/>
              </a:solidFill>
              <a:effectLst/>
              <a:latin typeface="Times New Roman" pitchFamily="18" charset="0"/>
              <a:cs typeface="Times New Roman" pitchFamily="18" charset="0"/>
            </a:endParaRPr>
          </a:p>
        </p:txBody>
      </p:sp>
      <p:pic>
        <p:nvPicPr>
          <p:cNvPr id="12294" name="Picture 6" descr="http://previews.123rf.com/images/scanrail/scanrail1203/scanrail120300015/12608738-Scenic-view-of-mixed-freight-train-within-rural-landscape-Stock-Photo.jpg"/>
          <p:cNvPicPr>
            <a:picLocks noChangeAspect="1" noChangeArrowheads="1"/>
          </p:cNvPicPr>
          <p:nvPr/>
        </p:nvPicPr>
        <p:blipFill>
          <a:blip r:embed="rId2" cstate="print"/>
          <a:srcRect/>
          <a:stretch>
            <a:fillRect/>
          </a:stretch>
        </p:blipFill>
        <p:spPr bwMode="auto">
          <a:xfrm>
            <a:off x="5638800" y="0"/>
            <a:ext cx="2743200" cy="2438400"/>
          </a:xfrm>
          <a:prstGeom prst="rect">
            <a:avLst/>
          </a:prstGeom>
          <a:noFill/>
        </p:spPr>
      </p:pic>
      <p:pic>
        <p:nvPicPr>
          <p:cNvPr id="12296" name="Picture 8" descr="Image"/>
          <p:cNvPicPr>
            <a:picLocks noChangeAspect="1" noChangeArrowheads="1"/>
          </p:cNvPicPr>
          <p:nvPr/>
        </p:nvPicPr>
        <p:blipFill>
          <a:blip r:embed="rId3"/>
          <a:srcRect/>
          <a:stretch>
            <a:fillRect/>
          </a:stretch>
        </p:blipFill>
        <p:spPr bwMode="auto">
          <a:xfrm>
            <a:off x="2819400" y="0"/>
            <a:ext cx="2527300" cy="2590800"/>
          </a:xfrm>
          <a:prstGeom prst="rect">
            <a:avLst/>
          </a:prstGeom>
          <a:noFill/>
        </p:spPr>
      </p:pic>
      <p:pic>
        <p:nvPicPr>
          <p:cNvPr id="6" name="Picture 5" descr="C:\Documents and Settings\Administrator\Desktop\train.jpg"/>
          <p:cNvPicPr/>
          <p:nvPr/>
        </p:nvPicPr>
        <p:blipFill>
          <a:blip r:embed="rId4" cstate="print"/>
          <a:srcRect/>
          <a:stretch>
            <a:fillRect/>
          </a:stretch>
        </p:blipFill>
        <p:spPr bwMode="auto">
          <a:xfrm>
            <a:off x="228600" y="0"/>
            <a:ext cx="2362200" cy="256222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
        <p:nvSpPr>
          <p:cNvPr id="8" name="Footer Placeholder 7"/>
          <p:cNvSpPr>
            <a:spLocks noGrp="1"/>
          </p:cNvSpPr>
          <p:nvPr>
            <p:ph type="ftr" sz="quarter" idx="11"/>
          </p:nvPr>
        </p:nvSpPr>
        <p:spPr/>
        <p:txBody>
          <a:bodyPr/>
          <a:lstStyle/>
          <a:p>
            <a:endParaRPr lang="en-US"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8458200" cy="7325082"/>
          </a:xfrm>
          <a:prstGeom prst="rect">
            <a:avLst/>
          </a:prstGeom>
        </p:spPr>
        <p:txBody>
          <a:bodyPr wrap="square">
            <a:spAutoFit/>
          </a:bodyPr>
          <a:lstStyle/>
          <a:p>
            <a:pPr marL="342900" indent="-342900" algn="ctr">
              <a:lnSpc>
                <a:spcPct val="150000"/>
              </a:lnSpc>
            </a:pPr>
            <a:r>
              <a:rPr lang="en-US" sz="2400" b="1" dirty="0" smtClean="0">
                <a:latin typeface="Times New Roman" pitchFamily="18" charset="0"/>
                <a:cs typeface="Times New Roman" pitchFamily="18" charset="0"/>
              </a:rPr>
              <a:t>6. 	Appropriate Track technology for mixed traffic regime of </a:t>
            </a:r>
          </a:p>
          <a:p>
            <a:pPr marL="342900" indent="-342900" algn="ctr">
              <a:lnSpc>
                <a:spcPct val="150000"/>
              </a:lnSpc>
            </a:pPr>
            <a:r>
              <a:rPr lang="en-US" sz="2400" b="1" dirty="0" smtClean="0">
                <a:latin typeface="Times New Roman" pitchFamily="18" charset="0"/>
                <a:cs typeface="Times New Roman" pitchFamily="18" charset="0"/>
              </a:rPr>
              <a:t>	Semi high speed &amp; heavy axle load</a:t>
            </a:r>
            <a:endParaRPr lang="en-US" sz="24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studies of Track requirements to run High speed railways, semi high speed railways as well as heavy axle load trains on IR and also for developed global Railways </a:t>
            </a:r>
            <a:r>
              <a:rPr lang="en-US" sz="2000" dirty="0" err="1" smtClean="0">
                <a:latin typeface="Times New Roman" pitchFamily="18" charset="0"/>
                <a:cs typeface="Times New Roman" pitchFamily="18" charset="0"/>
              </a:rPr>
              <a:t>viz</a:t>
            </a:r>
            <a:r>
              <a:rPr lang="en-US" sz="2000" dirty="0" smtClean="0">
                <a:latin typeface="Times New Roman" pitchFamily="18" charset="0"/>
                <a:cs typeface="Times New Roman" pitchFamily="18" charset="0"/>
              </a:rPr>
              <a:t> Japan, Germany, France, &amp; USA etc as well as UIC standards have given certain ideas to adopt track standards/ specifications &amp; other requirement of track technology for mixed traffic</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Studies Undertaken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studies are basically for 3 types of traffic requirement </a:t>
            </a:r>
          </a:p>
          <a:p>
            <a:r>
              <a:rPr lang="en-US" sz="2000" dirty="0" smtClean="0">
                <a:latin typeface="Times New Roman" pitchFamily="18" charset="0"/>
                <a:cs typeface="Times New Roman" pitchFamily="18" charset="0"/>
              </a:rPr>
              <a:t>*	High speed traffic: (This is done as there is very little global experience 	of semi- high speed traffic)</a:t>
            </a:r>
          </a:p>
          <a:p>
            <a:r>
              <a:rPr lang="en-US" sz="2000" dirty="0" smtClean="0">
                <a:latin typeface="Times New Roman" pitchFamily="18" charset="0"/>
                <a:cs typeface="Times New Roman" pitchFamily="18" charset="0"/>
              </a:rPr>
              <a:t>*	Semi high speed traffic mostly on IR.</a:t>
            </a:r>
          </a:p>
          <a:p>
            <a:r>
              <a:rPr lang="en-US" sz="2000" dirty="0" smtClean="0">
                <a:latin typeface="Times New Roman" pitchFamily="18" charset="0"/>
                <a:cs typeface="Times New Roman" pitchFamily="18" charset="0"/>
              </a:rPr>
              <a:t>*	Heavy axle load traffic on world railways.   </a:t>
            </a:r>
          </a:p>
          <a:p>
            <a:r>
              <a:rPr lang="en-US" sz="2000" dirty="0" smtClean="0">
                <a:latin typeface="Times New Roman" pitchFamily="18" charset="0"/>
                <a:cs typeface="Times New Roman" pitchFamily="18" charset="0"/>
              </a:rPr>
              <a:t>*	Heavy axle load traffic on IR (Dedicated Freight Corridor)</a:t>
            </a:r>
          </a:p>
          <a:p>
            <a:r>
              <a:rPr lang="en-US" sz="2000" b="1" dirty="0" smtClean="0">
                <a:latin typeface="Times New Roman" pitchFamily="18" charset="0"/>
                <a:cs typeface="Times New Roman" pitchFamily="18" charset="0"/>
              </a:rPr>
              <a:t>Decision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ea typeface="Calibri" pitchFamily="34" charset="0"/>
                <a:cs typeface="Times New Roman" pitchFamily="18" charset="0"/>
              </a:rPr>
              <a:t>Based on close analysis of studies undertaken for 4 types of traffic and taking an overall practical, view Appropriate Track standards are suggested as given in next Table</a:t>
            </a:r>
          </a:p>
          <a:p>
            <a:pPr algn="just"/>
            <a:endParaRPr lang="en-US" sz="2000" dirty="0" smtClean="0">
              <a:latin typeface="Times New Roman" pitchFamily="18" charset="0"/>
              <a:ea typeface="Calibri" pitchFamily="34" charset="0"/>
              <a:cs typeface="Times New Roman" pitchFamily="18" charset="0"/>
            </a:endParaRPr>
          </a:p>
          <a:p>
            <a:pPr algn="just"/>
            <a:endParaRPr lang="en-US" sz="2000" dirty="0" smtClean="0">
              <a:latin typeface="Times New Roman" pitchFamily="18" charset="0"/>
              <a:ea typeface="Calibri" pitchFamily="34" charset="0"/>
              <a:cs typeface="Times New Roman" pitchFamily="18" charset="0"/>
            </a:endParaRPr>
          </a:p>
          <a:p>
            <a:pPr algn="just"/>
            <a:endParaRPr lang="en-US" dirty="0" smtClean="0">
              <a:latin typeface="Times New Roman" pitchFamily="18" charset="0"/>
              <a:ea typeface="Calibri"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8839200" cy="6927466"/>
        </p:xfrm>
        <a:graphic>
          <a:graphicData uri="http://schemas.openxmlformats.org/drawingml/2006/table">
            <a:tbl>
              <a:tblPr firstRow="1" bandRow="1">
                <a:tableStyleId>{5C22544A-7EE6-4342-B048-85BDC9FD1C3A}</a:tableStyleId>
              </a:tblPr>
              <a:tblGrid>
                <a:gridCol w="1752599"/>
                <a:gridCol w="1244601"/>
                <a:gridCol w="1460500"/>
                <a:gridCol w="1460500"/>
                <a:gridCol w="1092200"/>
                <a:gridCol w="1828800"/>
              </a:tblGrid>
              <a:tr h="613060">
                <a:tc>
                  <a:txBody>
                    <a:bodyPr/>
                    <a:lstStyle/>
                    <a:p>
                      <a:endParaRPr lang="en-US" dirty="0"/>
                    </a:p>
                  </a:txBody>
                  <a:tcPr/>
                </a:tc>
                <a:tc>
                  <a:txBody>
                    <a:bodyPr/>
                    <a:lstStyle/>
                    <a:p>
                      <a:pPr marL="0" marR="0" algn="just">
                        <a:lnSpc>
                          <a:spcPct val="115000"/>
                        </a:lnSpc>
                        <a:spcBef>
                          <a:spcPts val="0"/>
                        </a:spcBef>
                        <a:spcAft>
                          <a:spcPts val="0"/>
                        </a:spcAft>
                      </a:pPr>
                      <a:r>
                        <a:rPr lang="en-US" sz="1000" b="1" dirty="0">
                          <a:solidFill>
                            <a:schemeClr val="tx1"/>
                          </a:solidFill>
                          <a:latin typeface="Times New Roman"/>
                          <a:ea typeface="Calibri"/>
                          <a:cs typeface="Mangal"/>
                        </a:rPr>
                        <a:t>Track structure </a:t>
                      </a:r>
                      <a:r>
                        <a:rPr lang="en-US" sz="1000" b="1" dirty="0" smtClean="0">
                          <a:solidFill>
                            <a:schemeClr val="tx1"/>
                          </a:solidFill>
                          <a:latin typeface="Times New Roman"/>
                          <a:ea typeface="Calibri"/>
                          <a:cs typeface="Mangal"/>
                        </a:rPr>
                        <a:t>for high </a:t>
                      </a:r>
                      <a:r>
                        <a:rPr lang="en-US" sz="1000" b="1" dirty="0">
                          <a:solidFill>
                            <a:schemeClr val="tx1"/>
                          </a:solidFill>
                          <a:latin typeface="Times New Roman"/>
                          <a:ea typeface="Calibri"/>
                          <a:cs typeface="Mangal"/>
                        </a:rPr>
                        <a:t>speed Railways of World</a:t>
                      </a:r>
                      <a:endParaRPr lang="en-US" sz="1100" b="1" dirty="0">
                        <a:solidFill>
                          <a:schemeClr val="tx1"/>
                        </a:solidFill>
                        <a:latin typeface="Calibri"/>
                        <a:ea typeface="Calibri"/>
                        <a:cs typeface="Mangal"/>
                      </a:endParaRPr>
                    </a:p>
                  </a:txBody>
                  <a:tcPr marL="68580" marR="68580" marT="0" marB="0"/>
                </a:tc>
                <a:tc>
                  <a:txBody>
                    <a:bodyPr/>
                    <a:lstStyle/>
                    <a:p>
                      <a:pPr marL="0" marR="0" algn="just">
                        <a:lnSpc>
                          <a:spcPct val="115000"/>
                        </a:lnSpc>
                        <a:spcBef>
                          <a:spcPts val="0"/>
                        </a:spcBef>
                        <a:spcAft>
                          <a:spcPts val="0"/>
                        </a:spcAft>
                      </a:pPr>
                      <a:r>
                        <a:rPr lang="en-US" sz="1000" b="1" dirty="0">
                          <a:solidFill>
                            <a:schemeClr val="tx1"/>
                          </a:solidFill>
                          <a:latin typeface="Times New Roman"/>
                          <a:ea typeface="Calibri"/>
                          <a:cs typeface="Mangal"/>
                        </a:rPr>
                        <a:t>Track structure </a:t>
                      </a:r>
                      <a:r>
                        <a:rPr lang="en-US" sz="1000" b="1" dirty="0" smtClean="0">
                          <a:solidFill>
                            <a:schemeClr val="tx1"/>
                          </a:solidFill>
                          <a:latin typeface="Times New Roman"/>
                          <a:ea typeface="Calibri"/>
                          <a:cs typeface="Mangal"/>
                        </a:rPr>
                        <a:t>for </a:t>
                      </a:r>
                      <a:r>
                        <a:rPr lang="en-US" sz="1000" b="1" dirty="0">
                          <a:solidFill>
                            <a:schemeClr val="tx1"/>
                          </a:solidFill>
                          <a:latin typeface="Times New Roman"/>
                          <a:ea typeface="Calibri"/>
                          <a:cs typeface="Mangal"/>
                        </a:rPr>
                        <a:t>Semi high speed Railways. </a:t>
                      </a:r>
                      <a:endParaRPr lang="en-US" sz="1100" b="1" dirty="0">
                        <a:solidFill>
                          <a:schemeClr val="tx1"/>
                        </a:solidFill>
                        <a:latin typeface="Calibri"/>
                        <a:ea typeface="Calibri"/>
                        <a:cs typeface="Mangal"/>
                      </a:endParaRPr>
                    </a:p>
                  </a:txBody>
                  <a:tcPr marL="68580" marR="68580" marT="0" marB="0"/>
                </a:tc>
                <a:tc>
                  <a:txBody>
                    <a:bodyPr/>
                    <a:lstStyle/>
                    <a:p>
                      <a:pPr marL="0" marR="0" algn="just">
                        <a:lnSpc>
                          <a:spcPct val="115000"/>
                        </a:lnSpc>
                        <a:spcBef>
                          <a:spcPts val="0"/>
                        </a:spcBef>
                        <a:spcAft>
                          <a:spcPts val="0"/>
                        </a:spcAft>
                      </a:pPr>
                      <a:r>
                        <a:rPr lang="en-US" sz="1000" b="1" dirty="0">
                          <a:solidFill>
                            <a:schemeClr val="tx1"/>
                          </a:solidFill>
                          <a:latin typeface="Times New Roman"/>
                          <a:ea typeface="Calibri"/>
                          <a:cs typeface="Mangal"/>
                        </a:rPr>
                        <a:t>Track structure for heavy axle load trains of world</a:t>
                      </a:r>
                      <a:endParaRPr lang="en-US" sz="1100" b="1" dirty="0">
                        <a:solidFill>
                          <a:schemeClr val="tx1"/>
                        </a:solidFill>
                        <a:latin typeface="Calibri"/>
                        <a:ea typeface="Calibri"/>
                        <a:cs typeface="Mangal"/>
                      </a:endParaRPr>
                    </a:p>
                  </a:txBody>
                  <a:tcPr marL="68580" marR="68580" marT="0" marB="0"/>
                </a:tc>
                <a:tc>
                  <a:txBody>
                    <a:bodyPr/>
                    <a:lstStyle/>
                    <a:p>
                      <a:pPr marL="0" marR="0" algn="just">
                        <a:lnSpc>
                          <a:spcPct val="115000"/>
                        </a:lnSpc>
                        <a:spcBef>
                          <a:spcPts val="0"/>
                        </a:spcBef>
                        <a:spcAft>
                          <a:spcPts val="0"/>
                        </a:spcAft>
                      </a:pPr>
                      <a:r>
                        <a:rPr lang="en-US" sz="900" b="1" dirty="0">
                          <a:solidFill>
                            <a:schemeClr val="tx1"/>
                          </a:solidFill>
                          <a:latin typeface="Times"/>
                          <a:ea typeface="Calibri"/>
                          <a:cs typeface="Times New Roman"/>
                        </a:rPr>
                        <a:t>Track structure for DFC</a:t>
                      </a:r>
                      <a:endParaRPr lang="en-US" sz="1100" b="1" dirty="0">
                        <a:solidFill>
                          <a:schemeClr val="tx1"/>
                        </a:solidFill>
                        <a:latin typeface="Calibri"/>
                        <a:ea typeface="Calibri"/>
                        <a:cs typeface="Mangal"/>
                      </a:endParaRPr>
                    </a:p>
                  </a:txBody>
                  <a:tcPr marL="68580" marR="68580" marT="0" marB="0"/>
                </a:tc>
                <a:tc>
                  <a:txBody>
                    <a:bodyPr/>
                    <a:lstStyle/>
                    <a:p>
                      <a:pPr marL="0" marR="0" algn="just">
                        <a:lnSpc>
                          <a:spcPct val="115000"/>
                        </a:lnSpc>
                        <a:spcBef>
                          <a:spcPts val="0"/>
                        </a:spcBef>
                        <a:spcAft>
                          <a:spcPts val="0"/>
                        </a:spcAft>
                      </a:pPr>
                      <a:r>
                        <a:rPr lang="en-US" sz="900" b="1" dirty="0">
                          <a:solidFill>
                            <a:schemeClr val="tx1"/>
                          </a:solidFill>
                          <a:latin typeface="Times"/>
                          <a:ea typeface="Calibri"/>
                          <a:cs typeface="Times New Roman"/>
                        </a:rPr>
                        <a:t>Recommended track structure for IR</a:t>
                      </a:r>
                      <a:endParaRPr lang="en-US" sz="1100" b="1" dirty="0">
                        <a:solidFill>
                          <a:schemeClr val="tx1"/>
                        </a:solidFill>
                        <a:latin typeface="Calibri"/>
                        <a:ea typeface="Calibri"/>
                        <a:cs typeface="Mangal"/>
                      </a:endParaRPr>
                    </a:p>
                  </a:txBody>
                  <a:tcPr marL="68580" marR="68580" marT="0" marB="0"/>
                </a:tc>
              </a:tr>
              <a:tr h="434516">
                <a:tc>
                  <a:txBody>
                    <a:bodyPr/>
                    <a:lstStyle/>
                    <a:p>
                      <a:pPr marL="0" marR="0" algn="just">
                        <a:lnSpc>
                          <a:spcPct val="115000"/>
                        </a:lnSpc>
                        <a:spcBef>
                          <a:spcPts val="0"/>
                        </a:spcBef>
                        <a:spcAft>
                          <a:spcPts val="0"/>
                        </a:spcAft>
                      </a:pPr>
                      <a:r>
                        <a:rPr lang="en-US" sz="1300" b="1" dirty="0">
                          <a:latin typeface="Times New Roman" pitchFamily="18" charset="0"/>
                          <a:ea typeface="Calibri"/>
                          <a:cs typeface="Times New Roman" pitchFamily="18" charset="0"/>
                        </a:rPr>
                        <a:t>1. Rail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About 60 kg/m CWR</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71 kg &amp; 90 UTS</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60to 68 km routes</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60 kg 110 UTS</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60 kg UIC rails</a:t>
                      </a:r>
                    </a:p>
                  </a:txBody>
                  <a:tcPr marL="68580" marR="68580" marT="0" marB="0"/>
                </a:tc>
              </a:tr>
              <a:tr h="675204">
                <a:tc>
                  <a:txBody>
                    <a:bodyPr/>
                    <a:lstStyle/>
                    <a:p>
                      <a:pPr marL="0" marR="0" algn="just">
                        <a:lnSpc>
                          <a:spcPct val="115000"/>
                        </a:lnSpc>
                        <a:spcBef>
                          <a:spcPts val="0"/>
                        </a:spcBef>
                        <a:spcAft>
                          <a:spcPts val="0"/>
                        </a:spcAft>
                      </a:pPr>
                      <a:r>
                        <a:rPr lang="en-US" sz="1300" b="1" dirty="0">
                          <a:latin typeface="Times New Roman" pitchFamily="18" charset="0"/>
                          <a:ea typeface="Calibri"/>
                          <a:cs typeface="Times New Roman" pitchFamily="18" charset="0"/>
                        </a:rPr>
                        <a:t>2. Sleepers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Concrete sleepers or Glass </a:t>
                      </a:r>
                      <a:r>
                        <a:rPr lang="en-US" sz="1200" dirty="0" err="1">
                          <a:latin typeface="Times New Roman" pitchFamily="18" charset="0"/>
                          <a:ea typeface="Calibri"/>
                          <a:cs typeface="Times New Roman" pitchFamily="18" charset="0"/>
                        </a:rPr>
                        <a:t>fibre</a:t>
                      </a:r>
                      <a:r>
                        <a:rPr lang="en-US" sz="1200" dirty="0">
                          <a:latin typeface="Times New Roman" pitchFamily="18" charset="0"/>
                          <a:ea typeface="Calibri"/>
                          <a:cs typeface="Times New Roman" pitchFamily="18" charset="0"/>
                        </a:rPr>
                        <a:t> glasses</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Mono block PRC sleepers</a:t>
                      </a:r>
                    </a:p>
                  </a:txBody>
                  <a:tcPr marL="68580" marR="68580" marT="0" marB="0"/>
                </a:tc>
                <a:tc>
                  <a:txBody>
                    <a:bodyPr/>
                    <a:lstStyle/>
                    <a:p>
                      <a:pPr marL="0" marR="0" algn="l">
                        <a:lnSpc>
                          <a:spcPct val="115000"/>
                        </a:lnSpc>
                        <a:spcBef>
                          <a:spcPts val="0"/>
                        </a:spcBef>
                        <a:spcAft>
                          <a:spcPts val="0"/>
                        </a:spcAft>
                      </a:pPr>
                      <a:r>
                        <a:rPr lang="en-US" sz="1200" dirty="0">
                          <a:latin typeface="Times New Roman" pitchFamily="18" charset="0"/>
                          <a:ea typeface="Calibri"/>
                          <a:cs typeface="Times New Roman" pitchFamily="18" charset="0"/>
                        </a:rPr>
                        <a:t>Mostly </a:t>
                      </a:r>
                      <a:r>
                        <a:rPr lang="en-US" sz="1200" dirty="0" smtClean="0">
                          <a:latin typeface="Times New Roman" pitchFamily="18" charset="0"/>
                          <a:ea typeface="Calibri"/>
                          <a:cs typeface="Times New Roman" pitchFamily="18" charset="0"/>
                        </a:rPr>
                        <a:t>PSC Sleepers Some </a:t>
                      </a:r>
                      <a:r>
                        <a:rPr lang="en-US" sz="1200" dirty="0">
                          <a:latin typeface="Times New Roman" pitchFamily="18" charset="0"/>
                          <a:ea typeface="Calibri"/>
                          <a:cs typeface="Times New Roman" pitchFamily="18" charset="0"/>
                        </a:rPr>
                        <a:t>places wooden sleepers</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PSC Sleepers</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PSC sleepers</a:t>
                      </a:r>
                    </a:p>
                  </a:txBody>
                  <a:tcPr marL="68580" marR="68580" marT="0" marB="0"/>
                </a:tc>
              </a:tr>
              <a:tr h="524324">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3. Sleeper  </a:t>
                      </a:r>
                      <a:r>
                        <a:rPr lang="en-US" sz="1300" b="1" dirty="0" smtClean="0">
                          <a:latin typeface="Times New Roman" pitchFamily="18" charset="0"/>
                          <a:ea typeface="Calibri"/>
                          <a:cs typeface="Times New Roman" pitchFamily="18" charset="0"/>
                        </a:rPr>
                        <a:t>Density</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1660 to 1724 sleepers per km</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1660 </a:t>
                      </a:r>
                      <a:r>
                        <a:rPr lang="en-US" sz="1200" dirty="0" err="1">
                          <a:latin typeface="Times New Roman" pitchFamily="18" charset="0"/>
                          <a:ea typeface="Calibri"/>
                          <a:cs typeface="Times New Roman" pitchFamily="18" charset="0"/>
                        </a:rPr>
                        <a:t>nos</a:t>
                      </a:r>
                      <a:r>
                        <a:rPr lang="en-US" sz="1200" dirty="0">
                          <a:latin typeface="Times New Roman" pitchFamily="18" charset="0"/>
                          <a:ea typeface="Calibri"/>
                          <a:cs typeface="Times New Roman" pitchFamily="18" charset="0"/>
                        </a:rPr>
                        <a:t> per km. </a:t>
                      </a:r>
                    </a:p>
                  </a:txBody>
                  <a:tcPr marL="68580" marR="68580" marT="0" marB="0"/>
                </a:tc>
                <a:tc>
                  <a:txBody>
                    <a:bodyPr/>
                    <a:lstStyle/>
                    <a:p>
                      <a:pPr marL="0" marR="0" algn="just">
                        <a:lnSpc>
                          <a:spcPct val="115000"/>
                        </a:lnSpc>
                        <a:spcBef>
                          <a:spcPts val="0"/>
                        </a:spcBef>
                        <a:spcAft>
                          <a:spcPts val="0"/>
                        </a:spcAft>
                      </a:pPr>
                      <a:r>
                        <a:rPr lang="en-US" sz="1200" dirty="0" smtClean="0">
                          <a:latin typeface="Times New Roman" pitchFamily="18" charset="0"/>
                          <a:ea typeface="Calibri"/>
                          <a:cs typeface="Times New Roman" pitchFamily="18" charset="0"/>
                        </a:rPr>
                        <a:t>1660 </a:t>
                      </a:r>
                      <a:r>
                        <a:rPr lang="en-US" sz="1200" dirty="0">
                          <a:latin typeface="Times New Roman" pitchFamily="18" charset="0"/>
                          <a:ea typeface="Calibri"/>
                          <a:cs typeface="Times New Roman" pitchFamily="18" charset="0"/>
                        </a:rPr>
                        <a:t>to 1800 </a:t>
                      </a:r>
                      <a:r>
                        <a:rPr lang="en-US" sz="1200" dirty="0" smtClean="0">
                          <a:latin typeface="Times New Roman" pitchFamily="18" charset="0"/>
                          <a:ea typeface="Calibri"/>
                          <a:cs typeface="Times New Roman" pitchFamily="18" charset="0"/>
                        </a:rPr>
                        <a:t>nos. per km </a:t>
                      </a:r>
                      <a:endParaRPr lang="en-US" sz="12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PSC 1660 Nos.  per km. </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1660 sleeper per km</a:t>
                      </a:r>
                    </a:p>
                  </a:txBody>
                  <a:tcPr marL="68580" marR="68580" marT="0" marB="0"/>
                </a:tc>
              </a:tr>
              <a:tr h="895846">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4. Fastenings- </a:t>
                      </a:r>
                      <a:r>
                        <a:rPr lang="en-US" sz="1300" b="1" dirty="0" smtClean="0">
                          <a:latin typeface="Times New Roman" pitchFamily="18" charset="0"/>
                          <a:ea typeface="Calibri"/>
                          <a:cs typeface="Times New Roman" pitchFamily="18" charset="0"/>
                        </a:rPr>
                        <a:t>Double</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r>
                        <a:rPr lang="en-US" sz="1300" b="1" dirty="0" smtClean="0">
                          <a:latin typeface="Times New Roman" pitchFamily="18" charset="0"/>
                          <a:ea typeface="Calibri"/>
                          <a:cs typeface="Times New Roman" pitchFamily="18" charset="0"/>
                        </a:rPr>
                        <a:t>Elastic fastenings     </a:t>
                      </a:r>
                    </a:p>
                    <a:p>
                      <a:pPr marL="0" marR="0">
                        <a:lnSpc>
                          <a:spcPct val="115000"/>
                        </a:lnSpc>
                        <a:spcBef>
                          <a:spcPts val="0"/>
                        </a:spcBef>
                        <a:spcAft>
                          <a:spcPts val="0"/>
                        </a:spcAft>
                      </a:pPr>
                      <a:r>
                        <a:rPr lang="en-US" sz="1300" b="1" dirty="0" smtClean="0">
                          <a:latin typeface="Times New Roman" pitchFamily="18" charset="0"/>
                          <a:ea typeface="Calibri"/>
                          <a:cs typeface="Times New Roman" pitchFamily="18" charset="0"/>
                        </a:rPr>
                        <a:t>   type </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r>
                        <a:rPr lang="en-US" sz="1300" b="1" dirty="0" smtClean="0">
                          <a:latin typeface="Times New Roman" pitchFamily="18" charset="0"/>
                          <a:ea typeface="Calibri"/>
                          <a:cs typeface="Times New Roman" pitchFamily="18" charset="0"/>
                        </a:rPr>
                        <a:t> </a:t>
                      </a:r>
                      <a:endParaRPr lang="en-US" sz="1300" b="1"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Leaf spring/TGV noble/</a:t>
                      </a:r>
                      <a:r>
                        <a:rPr lang="en-US" sz="1200" dirty="0" err="1">
                          <a:latin typeface="Times New Roman" pitchFamily="18" charset="0"/>
                          <a:ea typeface="Calibri"/>
                          <a:cs typeface="Times New Roman" pitchFamily="18" charset="0"/>
                        </a:rPr>
                        <a:t>Vossloh</a:t>
                      </a:r>
                      <a:r>
                        <a:rPr lang="en-US" sz="1200" dirty="0">
                          <a:latin typeface="Times New Roman" pitchFamily="18" charset="0"/>
                          <a:ea typeface="Calibri"/>
                          <a:cs typeface="Times New Roman" pitchFamily="18" charset="0"/>
                        </a:rPr>
                        <a:t> with rubber pads</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ERC clips mark III with rubber pad 6mm thick</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Special type of fastening</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Double Elastic fastening</a:t>
                      </a:r>
                    </a:p>
                  </a:txBody>
                  <a:tcPr marL="68580" marR="68580" marT="0" marB="0"/>
                </a:tc>
              </a:tr>
              <a:tr h="829036">
                <a:tc>
                  <a:txBody>
                    <a:bodyPr/>
                    <a:lstStyle/>
                    <a:p>
                      <a:pPr marL="0" marR="0" algn="just">
                        <a:lnSpc>
                          <a:spcPct val="115000"/>
                        </a:lnSpc>
                        <a:spcBef>
                          <a:spcPts val="0"/>
                        </a:spcBef>
                        <a:spcAft>
                          <a:spcPts val="0"/>
                        </a:spcAft>
                      </a:pPr>
                      <a:r>
                        <a:rPr lang="en-US" sz="1300" b="1" dirty="0">
                          <a:latin typeface="Times New Roman" pitchFamily="18" charset="0"/>
                          <a:ea typeface="Calibri"/>
                          <a:cs typeface="Times New Roman" pitchFamily="18" charset="0"/>
                        </a:rPr>
                        <a:t>5. Ballast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Ballasted track with 30 to 40 mm ballast </a:t>
                      </a:r>
                      <a:r>
                        <a:rPr lang="en-US" sz="1200" dirty="0" err="1">
                          <a:latin typeface="Times New Roman" pitchFamily="18" charset="0"/>
                          <a:ea typeface="Calibri"/>
                          <a:cs typeface="Times New Roman" pitchFamily="18" charset="0"/>
                        </a:rPr>
                        <a:t>cusion</a:t>
                      </a:r>
                      <a:r>
                        <a:rPr lang="en-US" sz="1200" dirty="0">
                          <a:latin typeface="Times New Roman" pitchFamily="18" charset="0"/>
                          <a:ea typeface="Calibri"/>
                          <a:cs typeface="Times New Roman" pitchFamily="18" charset="0"/>
                        </a:rPr>
                        <a:t> or </a:t>
                      </a:r>
                      <a:r>
                        <a:rPr lang="en-US" sz="1200" dirty="0" err="1">
                          <a:latin typeface="Times New Roman" pitchFamily="18" charset="0"/>
                          <a:ea typeface="Calibri"/>
                          <a:cs typeface="Times New Roman" pitchFamily="18" charset="0"/>
                        </a:rPr>
                        <a:t>ballastless</a:t>
                      </a:r>
                      <a:r>
                        <a:rPr lang="en-US" sz="1200" dirty="0">
                          <a:latin typeface="Times New Roman" pitchFamily="18" charset="0"/>
                          <a:ea typeface="Calibri"/>
                          <a:cs typeface="Times New Roman" pitchFamily="18" charset="0"/>
                        </a:rPr>
                        <a:t> track </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250/300 mm depth with 150 mm sub ballast</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Hard stone ballast with 300 mm </a:t>
                      </a:r>
                      <a:r>
                        <a:rPr lang="en-US" sz="1200" dirty="0" err="1">
                          <a:latin typeface="Times New Roman" pitchFamily="18" charset="0"/>
                          <a:ea typeface="Calibri"/>
                          <a:cs typeface="Times New Roman" pitchFamily="18" charset="0"/>
                        </a:rPr>
                        <a:t>cysguib</a:t>
                      </a:r>
                      <a:r>
                        <a:rPr lang="en-US" sz="1200" dirty="0">
                          <a:latin typeface="Times New Roman" pitchFamily="18" charset="0"/>
                          <a:ea typeface="Calibri"/>
                          <a:cs typeface="Times New Roman" pitchFamily="18" charset="0"/>
                        </a:rPr>
                        <a:t> </a:t>
                      </a:r>
                      <a:r>
                        <a:rPr lang="en-US" sz="1200" dirty="0" err="1">
                          <a:latin typeface="Times New Roman" pitchFamily="18" charset="0"/>
                          <a:ea typeface="Calibri"/>
                          <a:cs typeface="Times New Roman" pitchFamily="18" charset="0"/>
                        </a:rPr>
                        <a:t>iver</a:t>
                      </a:r>
                      <a:r>
                        <a:rPr lang="en-US" sz="1200" dirty="0">
                          <a:latin typeface="Times New Roman" pitchFamily="18" charset="0"/>
                          <a:ea typeface="Calibri"/>
                          <a:cs typeface="Times New Roman" pitchFamily="18" charset="0"/>
                        </a:rPr>
                        <a:t> 150 mm </a:t>
                      </a:r>
                      <a:r>
                        <a:rPr lang="en-US" sz="1200" dirty="0" err="1">
                          <a:latin typeface="Times New Roman" pitchFamily="18" charset="0"/>
                          <a:ea typeface="Calibri"/>
                          <a:cs typeface="Times New Roman" pitchFamily="18" charset="0"/>
                        </a:rPr>
                        <a:t>syv</a:t>
                      </a:r>
                      <a:r>
                        <a:rPr lang="en-US" sz="1200" dirty="0">
                          <a:latin typeface="Times New Roman" pitchFamily="18" charset="0"/>
                          <a:ea typeface="Calibri"/>
                          <a:cs typeface="Times New Roman" pitchFamily="18" charset="0"/>
                        </a:rPr>
                        <a:t>-ballast</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Machine crushed ballast with 300 mm ballast cushion</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Hard stone ballast having cushion of 250-300 mm with 150 mm sub-ballast.</a:t>
                      </a:r>
                    </a:p>
                  </a:txBody>
                  <a:tcPr marL="68580" marR="68580" marT="0" marB="0"/>
                </a:tc>
              </a:tr>
              <a:tr h="620201">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6. Minimum </a:t>
                      </a:r>
                      <a:r>
                        <a:rPr lang="en-US" sz="1300" b="1" dirty="0" smtClean="0">
                          <a:latin typeface="Times New Roman" pitchFamily="18" charset="0"/>
                          <a:ea typeface="Calibri"/>
                          <a:cs typeface="Times New Roman" pitchFamily="18" charset="0"/>
                        </a:rPr>
                        <a:t>radius     </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r>
                        <a:rPr lang="en-US" sz="1300" b="1" dirty="0" smtClean="0">
                          <a:latin typeface="Times New Roman" pitchFamily="18" charset="0"/>
                          <a:ea typeface="Calibri"/>
                          <a:cs typeface="Times New Roman" pitchFamily="18" charset="0"/>
                        </a:rPr>
                        <a:t>of </a:t>
                      </a:r>
                      <a:r>
                        <a:rPr lang="en-US" sz="1300" b="1" dirty="0">
                          <a:latin typeface="Times New Roman" pitchFamily="18" charset="0"/>
                          <a:ea typeface="Calibri"/>
                          <a:cs typeface="Times New Roman" pitchFamily="18" charset="0"/>
                        </a:rPr>
                        <a:t>curve</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varying from 4000 m to 6500 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7250 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6000 to 10000 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1750 m</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1750 mm</a:t>
                      </a:r>
                    </a:p>
                  </a:txBody>
                  <a:tcPr marL="68580" marR="68580" marT="0" marB="0"/>
                </a:tc>
              </a:tr>
              <a:tr h="671884">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7. Max</a:t>
                      </a:r>
                      <a:r>
                        <a:rPr lang="en-US" sz="1300" b="1" dirty="0" smtClean="0">
                          <a:latin typeface="Times New Roman" pitchFamily="18" charset="0"/>
                          <a:ea typeface="Calibri"/>
                          <a:cs typeface="Times New Roman" pitchFamily="18" charset="0"/>
                        </a:rPr>
                        <a:t>. </a:t>
                      </a:r>
                      <a:r>
                        <a:rPr lang="en-US" sz="1300" b="1" dirty="0" err="1" smtClean="0">
                          <a:latin typeface="Times New Roman" pitchFamily="18" charset="0"/>
                          <a:ea typeface="Calibri"/>
                          <a:cs typeface="Times New Roman" pitchFamily="18" charset="0"/>
                        </a:rPr>
                        <a:t>superelevation</a:t>
                      </a:r>
                      <a:r>
                        <a:rPr lang="en-US" sz="1300" b="1" dirty="0" smtClean="0">
                          <a:latin typeface="Times New Roman" pitchFamily="18" charset="0"/>
                          <a:ea typeface="Calibri"/>
                          <a:cs typeface="Times New Roman" pitchFamily="18" charset="0"/>
                        </a:rPr>
                        <a:t> </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smtClean="0">
                          <a:latin typeface="Times New Roman" pitchFamily="18" charset="0"/>
                          <a:ea typeface="Calibri"/>
                          <a:cs typeface="Times New Roman" pitchFamily="18" charset="0"/>
                        </a:rPr>
                        <a:t>    (Cant)  </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varying from 150 mm to 180 mm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140 mm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180 mm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   165 mm</a:t>
                      </a:r>
                    </a:p>
                  </a:txBody>
                  <a:tcPr marL="68580" marR="68580" marT="0" marB="0"/>
                </a:tc>
              </a:tr>
              <a:tr h="474122">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8. Cant </a:t>
                      </a:r>
                      <a:r>
                        <a:rPr lang="en-US" sz="1300" b="1" dirty="0" smtClean="0">
                          <a:latin typeface="Times New Roman" pitchFamily="18" charset="0"/>
                          <a:ea typeface="Calibri"/>
                          <a:cs typeface="Times New Roman" pitchFamily="18" charset="0"/>
                        </a:rPr>
                        <a:t> deficiency</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varying from 50 mm to 112 mm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65 mm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100</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 75 mm (In special cases 100 mm)</a:t>
                      </a:r>
                    </a:p>
                  </a:txBody>
                  <a:tcPr marL="68580" marR="68580" marT="0" marB="0"/>
                </a:tc>
              </a:tr>
              <a:tr h="447923">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9. Minimum </a:t>
                      </a:r>
                      <a:r>
                        <a:rPr lang="en-US" sz="1300" b="1" dirty="0" smtClean="0">
                          <a:latin typeface="Times New Roman" pitchFamily="18" charset="0"/>
                          <a:ea typeface="Calibri"/>
                          <a:cs typeface="Times New Roman" pitchFamily="18" charset="0"/>
                        </a:rPr>
                        <a:t>vertical</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r>
                        <a:rPr lang="en-US" sz="1300" b="1" dirty="0" smtClean="0">
                          <a:latin typeface="Times New Roman" pitchFamily="18" charset="0"/>
                          <a:ea typeface="Calibri"/>
                          <a:cs typeface="Times New Roman" pitchFamily="18" charset="0"/>
                        </a:rPr>
                        <a:t> radius </a:t>
                      </a:r>
                      <a:endParaRPr lang="en-US" sz="1300" b="1"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varying 20000 m to 25000 m</a:t>
                      </a:r>
                    </a:p>
                  </a:txBody>
                  <a:tcPr marL="68580" marR="68580" marT="0" marB="0"/>
                </a:tc>
                <a:tc>
                  <a:txBody>
                    <a:bodyPr/>
                    <a:lstStyle/>
                    <a:p>
                      <a:pPr marL="0" marR="0" algn="just">
                        <a:lnSpc>
                          <a:spcPct val="115000"/>
                        </a:lnSpc>
                        <a:spcBef>
                          <a:spcPts val="0"/>
                        </a:spcBef>
                        <a:spcAft>
                          <a:spcPts val="0"/>
                        </a:spcAft>
                      </a:pPr>
                      <a:endParaRPr lang="en-US" sz="12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24000 m</a:t>
                      </a:r>
                    </a:p>
                  </a:txBody>
                  <a:tcPr marL="68580" marR="68580" marT="0" marB="0"/>
                </a:tc>
                <a:tc>
                  <a:txBody>
                    <a:bodyPr/>
                    <a:lstStyle/>
                    <a:p>
                      <a:pPr marL="0" marR="0" algn="just">
                        <a:lnSpc>
                          <a:spcPct val="115000"/>
                        </a:lnSpc>
                        <a:spcBef>
                          <a:spcPts val="0"/>
                        </a:spcBef>
                        <a:spcAft>
                          <a:spcPts val="0"/>
                        </a:spcAft>
                      </a:pPr>
                      <a:r>
                        <a:rPr lang="en-US" sz="1200">
                          <a:latin typeface="Times New Roman" pitchFamily="18" charset="0"/>
                          <a:ea typeface="Calibri"/>
                          <a:cs typeface="Times New Roman" pitchFamily="18" charset="0"/>
                        </a:rPr>
                        <a:t>--</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  4000 m</a:t>
                      </a:r>
                    </a:p>
                  </a:txBody>
                  <a:tcPr marL="68580" marR="68580" marT="0" marB="0"/>
                </a:tc>
              </a:tr>
              <a:tr h="671884">
                <a:tc>
                  <a:txBody>
                    <a:bodyPr/>
                    <a:lstStyle/>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10. Maximum </a:t>
                      </a:r>
                      <a:r>
                        <a:rPr lang="en-US" sz="1300" b="1" dirty="0" smtClean="0">
                          <a:latin typeface="Times New Roman" pitchFamily="18" charset="0"/>
                          <a:ea typeface="Calibri"/>
                          <a:cs typeface="Times New Roman" pitchFamily="18" charset="0"/>
                        </a:rPr>
                        <a:t>    </a:t>
                      </a:r>
                    </a:p>
                    <a:p>
                      <a:pPr marL="0" marR="0">
                        <a:lnSpc>
                          <a:spcPct val="115000"/>
                        </a:lnSpc>
                        <a:spcBef>
                          <a:spcPts val="0"/>
                        </a:spcBef>
                        <a:spcAft>
                          <a:spcPts val="0"/>
                        </a:spcAft>
                      </a:pPr>
                      <a:r>
                        <a:rPr lang="en-US" sz="1300" b="1" dirty="0" smtClean="0">
                          <a:latin typeface="Times New Roman" pitchFamily="18" charset="0"/>
                          <a:ea typeface="Calibri"/>
                          <a:cs typeface="Times New Roman" pitchFamily="18" charset="0"/>
                        </a:rPr>
                        <a:t>       gradient</a:t>
                      </a:r>
                      <a:endParaRPr lang="en-US" sz="1300" b="1" dirty="0">
                        <a:latin typeface="Times New Roman" pitchFamily="18" charset="0"/>
                        <a:ea typeface="Calibri"/>
                        <a:cs typeface="Times New Roman" pitchFamily="18" charset="0"/>
                      </a:endParaRPr>
                    </a:p>
                    <a:p>
                      <a:pPr marL="0" marR="0">
                        <a:lnSpc>
                          <a:spcPct val="115000"/>
                        </a:lnSpc>
                        <a:spcBef>
                          <a:spcPts val="0"/>
                        </a:spcBef>
                        <a:spcAft>
                          <a:spcPts val="0"/>
                        </a:spcAft>
                      </a:pPr>
                      <a:r>
                        <a:rPr lang="en-US" sz="1300" b="1" dirty="0">
                          <a:latin typeface="Times New Roman" pitchFamily="18" charset="0"/>
                          <a:ea typeface="Calibri"/>
                          <a:cs typeface="Times New Roman" pitchFamily="18" charset="0"/>
                        </a:rPr>
                        <a:t>      </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0.15 to 0.20 %</a:t>
                      </a:r>
                    </a:p>
                  </a:txBody>
                  <a:tcPr marL="68580" marR="68580" marT="0" marB="0"/>
                </a:tc>
                <a:tc>
                  <a:txBody>
                    <a:bodyPr/>
                    <a:lstStyle/>
                    <a:p>
                      <a:pPr marL="0" marR="0" algn="just">
                        <a:lnSpc>
                          <a:spcPct val="115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0.1 % or 1 in 1000</a:t>
                      </a:r>
                    </a:p>
                  </a:txBody>
                  <a:tcPr marL="68580" marR="68580" marT="0" marB="0"/>
                </a:tc>
                <a:tc>
                  <a:txBody>
                    <a:bodyPr/>
                    <a:lstStyle/>
                    <a:p>
                      <a:pPr marL="0" marR="0" algn="just">
                        <a:lnSpc>
                          <a:spcPct val="115000"/>
                        </a:lnSpc>
                        <a:spcBef>
                          <a:spcPts val="0"/>
                        </a:spcBef>
                        <a:spcAft>
                          <a:spcPts val="0"/>
                        </a:spcAft>
                      </a:pPr>
                      <a:r>
                        <a:rPr lang="en-US" sz="1200" dirty="0">
                          <a:latin typeface="Times New Roman" pitchFamily="18" charset="0"/>
                          <a:ea typeface="Calibri"/>
                          <a:cs typeface="Times New Roman" pitchFamily="18" charset="0"/>
                        </a:rPr>
                        <a:t>1 in 400</a:t>
                      </a:r>
                    </a:p>
                  </a:txBody>
                  <a:tcPr marL="68580" marR="68580" marT="0" marB="0"/>
                </a:tc>
                <a:tc>
                  <a:txBody>
                    <a:bodyPr/>
                    <a:lstStyle/>
                    <a:p>
                      <a:pPr marL="0" marR="0" algn="just">
                        <a:lnSpc>
                          <a:spcPct val="115000"/>
                        </a:lnSpc>
                        <a:spcBef>
                          <a:spcPts val="0"/>
                        </a:spcBef>
                        <a:spcAft>
                          <a:spcPts val="0"/>
                        </a:spcAft>
                      </a:pPr>
                      <a:r>
                        <a:rPr lang="en-US" sz="1250" b="1" dirty="0">
                          <a:latin typeface="Times New Roman" pitchFamily="18" charset="0"/>
                          <a:ea typeface="Calibri"/>
                          <a:cs typeface="Times New Roman" pitchFamily="18" charset="0"/>
                        </a:rPr>
                        <a:t>1 in 400 </a:t>
                      </a: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8915400" cy="10618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6.1   Fittings &amp; Fastenings for Appropriate Track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Due to heavy axle load, there is possibility of heavy wear &amp; tear on fitting &amp; fastening as per global experience. </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Fastening get loose </a:t>
            </a: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very fast and thereby effecting track geometry. </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Rubber pads get damaged</a:t>
            </a: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early. Heavy crushing of rubber pads as can be seen in figure on main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paper.               </a:t>
            </a:r>
          </a:p>
          <a:p>
            <a:pPr marL="0" marR="0" lvl="0" indent="0" algn="just" defTabSz="914400" rtl="0" eaLnBrk="0" fontAlgn="base" latinLnBrk="0" hangingPunct="0">
              <a:lnSpc>
                <a:spcPct val="100000"/>
              </a:lnSpc>
              <a:spcBef>
                <a:spcPct val="0"/>
              </a:spcBef>
              <a:spcAft>
                <a:spcPct val="0"/>
              </a:spcAft>
              <a:buClrTx/>
              <a:buSzTx/>
              <a:buFontTx/>
              <a:buNone/>
              <a:tabLst/>
            </a:pPr>
            <a:r>
              <a:rPr lang="en-US" sz="1600"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Glued Insulated Joint start failing</a:t>
            </a:r>
            <a:r>
              <a:rPr lang="en-US" sz="1700" dirty="0" smtClean="0">
                <a:latin typeface="Times New Roman" pitchFamily="18" charset="0"/>
                <a:cs typeface="Times New Roman" pitchFamily="18" charset="0"/>
              </a:rPr>
              <a:t> because either insulation  </a:t>
            </a:r>
          </a:p>
          <a:p>
            <a:pPr marL="0" marR="0" lvl="0" indent="0" algn="just" defTabSz="914400" rtl="0" eaLnBrk="0" fontAlgn="base" latinLnBrk="0" hangingPunct="0">
              <a:lnSpc>
                <a:spcPct val="100000"/>
              </a:lnSpc>
              <a:spcBef>
                <a:spcPct val="0"/>
              </a:spcBef>
              <a:spcAft>
                <a:spcPct val="0"/>
              </a:spcAft>
              <a:buClrTx/>
              <a:buSzTx/>
              <a:buFontTx/>
              <a:buNone/>
              <a:tabLst/>
            </a:pPr>
            <a:r>
              <a:rPr lang="en-US" sz="1700" dirty="0" smtClean="0">
                <a:latin typeface="Times New Roman" pitchFamily="18" charset="0"/>
                <a:cs typeface="Times New Roman" pitchFamily="18" charset="0"/>
              </a:rPr>
              <a:t>    insulation gets broken or failure of glue which bonds the  </a:t>
            </a:r>
          </a:p>
          <a:p>
            <a:pPr marL="0" marR="0" lvl="0" indent="0" algn="just" defTabSz="914400" rtl="0" eaLnBrk="0" fontAlgn="base" latinLnBrk="0" hangingPunct="0">
              <a:lnSpc>
                <a:spcPct val="100000"/>
              </a:lnSpc>
              <a:spcBef>
                <a:spcPct val="0"/>
              </a:spcBef>
              <a:spcAft>
                <a:spcPct val="0"/>
              </a:spcAft>
              <a:buClrTx/>
              <a:buSzTx/>
              <a:buFontTx/>
              <a:buNone/>
              <a:tabLst/>
            </a:pPr>
            <a:r>
              <a:rPr lang="en-US" sz="1700" dirty="0" smtClean="0">
                <a:latin typeface="Times New Roman" pitchFamily="18" charset="0"/>
                <a:cs typeface="Times New Roman" pitchFamily="18" charset="0"/>
              </a:rPr>
              <a:t>    joints. </a:t>
            </a:r>
          </a:p>
          <a:p>
            <a:r>
              <a:rPr lang="en-US" sz="1700" b="1" dirty="0" smtClean="0">
                <a:latin typeface="Times New Roman" pitchFamily="18" charset="0"/>
                <a:cs typeface="Times New Roman" pitchFamily="18" charset="0"/>
              </a:rPr>
              <a:t> In order to overcome these problems, the following remedies</a:t>
            </a:r>
          </a:p>
          <a:p>
            <a:r>
              <a:rPr lang="en-US" sz="1700" b="1" dirty="0" smtClean="0">
                <a:latin typeface="Times New Roman" pitchFamily="18" charset="0"/>
                <a:cs typeface="Times New Roman" pitchFamily="18" charset="0"/>
              </a:rPr>
              <a:t> are suggested</a:t>
            </a:r>
          </a:p>
          <a:p>
            <a:r>
              <a:rPr lang="en-US" sz="1700" b="1" dirty="0" smtClean="0">
                <a:latin typeface="Times New Roman" pitchFamily="18" charset="0"/>
                <a:cs typeface="Times New Roman" pitchFamily="18" charset="0"/>
              </a:rPr>
              <a:t>(</a:t>
            </a:r>
            <a:r>
              <a:rPr lang="en-US" sz="1700" b="1" dirty="0" err="1" smtClean="0">
                <a:latin typeface="Times New Roman" pitchFamily="18" charset="0"/>
                <a:cs typeface="Times New Roman" pitchFamily="18" charset="0"/>
              </a:rPr>
              <a:t>i</a:t>
            </a:r>
            <a:r>
              <a:rPr lang="en-US" sz="1700" b="1" dirty="0" smtClean="0">
                <a:latin typeface="Times New Roman" pitchFamily="18" charset="0"/>
                <a:cs typeface="Times New Roman" pitchFamily="18" charset="0"/>
              </a:rPr>
              <a:t>)   Double elastic fastenings </a:t>
            </a:r>
            <a:r>
              <a:rPr lang="en-US" sz="1700" dirty="0" smtClean="0">
                <a:latin typeface="Times New Roman" pitchFamily="18" charset="0"/>
                <a:cs typeface="Times New Roman" pitchFamily="18" charset="0"/>
              </a:rPr>
              <a:t>are recommended.</a:t>
            </a:r>
          </a:p>
          <a:p>
            <a:r>
              <a:rPr lang="en-US" sz="1700" b="1" dirty="0" smtClean="0">
                <a:latin typeface="Times New Roman" pitchFamily="18" charset="0"/>
                <a:cs typeface="Times New Roman" pitchFamily="18" charset="0"/>
              </a:rPr>
              <a:t>(ii)</a:t>
            </a:r>
            <a:r>
              <a:rPr lang="en-US" sz="1700" dirty="0" smtClean="0">
                <a:latin typeface="Times New Roman" pitchFamily="18" charset="0"/>
                <a:cs typeface="Times New Roman" pitchFamily="18" charset="0"/>
              </a:rPr>
              <a:t>  Develop better design of rail pads like ‘Three Point Pad’ as </a:t>
            </a:r>
          </a:p>
          <a:p>
            <a:r>
              <a:rPr lang="en-US" sz="1700" dirty="0" smtClean="0">
                <a:latin typeface="Times New Roman" pitchFamily="18" charset="0"/>
                <a:cs typeface="Times New Roman" pitchFamily="18" charset="0"/>
              </a:rPr>
              <a:t>        seen in figure</a:t>
            </a:r>
          </a:p>
          <a:p>
            <a:pPr marL="400050" lvl="0" indent="-400050" algn="just" fontAlgn="base">
              <a:spcBef>
                <a:spcPct val="0"/>
              </a:spcBef>
              <a:spcAft>
                <a:spcPct val="0"/>
              </a:spcAft>
              <a:buFontTx/>
              <a:buAutoNum type="romanLcParenBoth" startAt="3"/>
            </a:pPr>
            <a:r>
              <a:rPr lang="en-US" sz="1700" b="1" u="sng" dirty="0" smtClean="0">
                <a:latin typeface="Times New Roman" pitchFamily="18" charset="0"/>
                <a:ea typeface="Calibri" pitchFamily="34" charset="0"/>
                <a:cs typeface="Times New Roman" pitchFamily="18" charset="0"/>
              </a:rPr>
              <a:t>Bonded Insulated Joints</a:t>
            </a:r>
            <a:r>
              <a:rPr lang="en-US" sz="1700" dirty="0" smtClean="0">
                <a:latin typeface="Times New Roman" pitchFamily="18" charset="0"/>
                <a:ea typeface="Calibri" pitchFamily="34" charset="0"/>
                <a:cs typeface="Times New Roman" pitchFamily="18" charset="0"/>
              </a:rPr>
              <a:t> are worst effected  &amp;  their design </a:t>
            </a:r>
          </a:p>
          <a:p>
            <a:pPr marL="400050" lvl="0" indent="-400050" algn="just" fontAlgn="base">
              <a:spcBef>
                <a:spcPct val="0"/>
              </a:spcBef>
              <a:spcAft>
                <a:spcPct val="0"/>
              </a:spcAft>
            </a:pPr>
            <a:r>
              <a:rPr lang="en-US" sz="1700" dirty="0" smtClean="0">
                <a:latin typeface="Times New Roman" pitchFamily="18" charset="0"/>
                <a:ea typeface="Calibri" pitchFamily="34" charset="0"/>
                <a:cs typeface="Times New Roman" pitchFamily="18" charset="0"/>
              </a:rPr>
              <a:t>        to be further improved by looking  after the problems in	           </a:t>
            </a:r>
            <a:r>
              <a:rPr lang="en-US" sz="1700" b="1" dirty="0" smtClean="0">
                <a:latin typeface="Times New Roman" pitchFamily="18" charset="0"/>
                <a:ea typeface="Calibri" pitchFamily="34" charset="0"/>
                <a:cs typeface="Times New Roman" pitchFamily="18" charset="0"/>
              </a:rPr>
              <a:t>Figure 3 : Three Point Pad</a:t>
            </a:r>
          </a:p>
          <a:p>
            <a:pPr marL="400050" lvl="0" indent="-400050" algn="just" fontAlgn="base">
              <a:spcBef>
                <a:spcPct val="0"/>
              </a:spcBef>
              <a:spcAft>
                <a:spcPct val="0"/>
              </a:spcAft>
            </a:pPr>
            <a:r>
              <a:rPr lang="en-US" sz="1700" dirty="0" smtClean="0">
                <a:latin typeface="Times New Roman" pitchFamily="18" charset="0"/>
                <a:ea typeface="Calibri" pitchFamily="34" charset="0"/>
                <a:cs typeface="Times New Roman" pitchFamily="18" charset="0"/>
              </a:rPr>
              <a:t>        current design,  maintenance  &amp; operation</a:t>
            </a:r>
          </a:p>
          <a:p>
            <a:pPr lvl="0" algn="just" fontAlgn="base">
              <a:spcBef>
                <a:spcPct val="0"/>
              </a:spcBef>
              <a:spcAft>
                <a:spcPct val="0"/>
              </a:spcAft>
            </a:pPr>
            <a:endParaRPr lang="en-US" sz="1400" b="1" dirty="0" smtClean="0">
              <a:latin typeface="Arial" pitchFamily="34" charset="0"/>
            </a:endParaRPr>
          </a:p>
          <a:p>
            <a:pPr lvl="0" algn="just" fontAlgn="base">
              <a:spcBef>
                <a:spcPct val="0"/>
              </a:spcBef>
              <a:spcAft>
                <a:spcPct val="0"/>
              </a:spcAft>
            </a:pPr>
            <a:r>
              <a:rPr lang="en-US" sz="1700" b="1" dirty="0" smtClean="0">
                <a:latin typeface="Times New Roman" pitchFamily="18" charset="0"/>
                <a:cs typeface="Times New Roman" pitchFamily="18" charset="0"/>
              </a:rPr>
              <a:t> Points &amp; Crossing:</a:t>
            </a:r>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To be </a:t>
            </a:r>
            <a:r>
              <a:rPr lang="en-US" sz="1700" b="1" dirty="0" err="1" smtClean="0">
                <a:latin typeface="Times New Roman" pitchFamily="18" charset="0"/>
                <a:cs typeface="Times New Roman" pitchFamily="18" charset="0"/>
              </a:rPr>
              <a:t>modernised</a:t>
            </a:r>
            <a:r>
              <a:rPr lang="en-US" sz="1700" b="1" dirty="0" smtClean="0">
                <a:latin typeface="Times New Roman" pitchFamily="18" charset="0"/>
                <a:cs typeface="Times New Roman" pitchFamily="18" charset="0"/>
              </a:rPr>
              <a:t> to cater for higher speed</a:t>
            </a:r>
            <a:r>
              <a:rPr lang="en-US" sz="1700" dirty="0" smtClean="0">
                <a:latin typeface="Times New Roman" pitchFamily="18" charset="0"/>
                <a:cs typeface="Times New Roman" pitchFamily="18" charset="0"/>
              </a:rPr>
              <a:t> of  </a:t>
            </a:r>
            <a:r>
              <a:rPr lang="en-US" sz="1700" dirty="0" err="1" smtClean="0">
                <a:latin typeface="Times New Roman" pitchFamily="18" charset="0"/>
                <a:cs typeface="Times New Roman" pitchFamily="18" charset="0"/>
              </a:rPr>
              <a:t>atleast</a:t>
            </a:r>
            <a:r>
              <a:rPr lang="en-US" sz="1700" dirty="0" smtClean="0">
                <a:latin typeface="Times New Roman" pitchFamily="18" charset="0"/>
                <a:cs typeface="Times New Roman" pitchFamily="18" charset="0"/>
              </a:rPr>
              <a:t> 50 </a:t>
            </a:r>
            <a:r>
              <a:rPr lang="en-US" sz="1700" dirty="0" err="1" smtClean="0">
                <a:latin typeface="Times New Roman" pitchFamily="18" charset="0"/>
                <a:cs typeface="Times New Roman" pitchFamily="18" charset="0"/>
              </a:rPr>
              <a:t>kmph</a:t>
            </a:r>
            <a:r>
              <a:rPr lang="en-US" sz="1700" dirty="0" smtClean="0">
                <a:latin typeface="Times New Roman" pitchFamily="18" charset="0"/>
                <a:cs typeface="Times New Roman" pitchFamily="18" charset="0"/>
              </a:rPr>
              <a:t> &amp; preferably 75 to 100 </a:t>
            </a:r>
            <a:r>
              <a:rPr lang="en-US" sz="1700" dirty="0" err="1" smtClean="0">
                <a:latin typeface="Times New Roman" pitchFamily="18" charset="0"/>
                <a:cs typeface="Times New Roman" pitchFamily="18" charset="0"/>
              </a:rPr>
              <a:t>kmph</a:t>
            </a:r>
            <a:r>
              <a:rPr lang="en-US" sz="1700" dirty="0" smtClean="0">
                <a:latin typeface="Times New Roman" pitchFamily="18" charset="0"/>
                <a:cs typeface="Times New Roman" pitchFamily="18" charset="0"/>
              </a:rPr>
              <a:t>.</a:t>
            </a:r>
          </a:p>
          <a:p>
            <a:r>
              <a:rPr lang="en-US" sz="1700" dirty="0" smtClean="0">
                <a:latin typeface="Times New Roman" pitchFamily="18" charset="0"/>
                <a:cs typeface="Times New Roman" pitchFamily="18" charset="0"/>
              </a:rPr>
              <a:t>*  </a:t>
            </a:r>
            <a:r>
              <a:rPr lang="en-US" sz="1700" b="1" dirty="0" smtClean="0">
                <a:latin typeface="Times New Roman" pitchFamily="18" charset="0"/>
                <a:cs typeface="Times New Roman" pitchFamily="18" charset="0"/>
              </a:rPr>
              <a:t> Thick web, fixed heel type,</a:t>
            </a:r>
            <a:r>
              <a:rPr lang="en-US" sz="1700" dirty="0" smtClean="0">
                <a:latin typeface="Times New Roman" pitchFamily="18" charset="0"/>
                <a:cs typeface="Times New Roman" pitchFamily="18" charset="0"/>
              </a:rPr>
              <a:t> head hardened switches with flatter entry &amp; cast </a:t>
            </a:r>
            <a:r>
              <a:rPr lang="en-US" sz="1700" dirty="0" err="1" smtClean="0">
                <a:latin typeface="Times New Roman" pitchFamily="18" charset="0"/>
                <a:cs typeface="Times New Roman" pitchFamily="18" charset="0"/>
              </a:rPr>
              <a:t>mangense</a:t>
            </a:r>
            <a:r>
              <a:rPr lang="en-US" sz="1700" dirty="0" smtClean="0">
                <a:latin typeface="Times New Roman" pitchFamily="18" charset="0"/>
                <a:cs typeface="Times New Roman" pitchFamily="18" charset="0"/>
              </a:rPr>
              <a:t> crossing.  </a:t>
            </a:r>
          </a:p>
          <a:p>
            <a:r>
              <a:rPr lang="en-US" sz="1700" dirty="0" smtClean="0">
                <a:latin typeface="Times New Roman" pitchFamily="18" charset="0"/>
                <a:cs typeface="Times New Roman" pitchFamily="18" charset="0"/>
              </a:rPr>
              <a:t>*   Indian Railways have already designed a new </a:t>
            </a:r>
            <a:r>
              <a:rPr lang="en-US" sz="1700" b="1" dirty="0" smtClean="0">
                <a:latin typeface="Times New Roman" pitchFamily="18" charset="0"/>
                <a:cs typeface="Times New Roman" pitchFamily="18" charset="0"/>
              </a:rPr>
              <a:t>high speed turnout of 1:12 type</a:t>
            </a:r>
            <a:r>
              <a:rPr lang="en-US" sz="1700" dirty="0" smtClean="0">
                <a:latin typeface="Times New Roman" pitchFamily="18" charset="0"/>
                <a:cs typeface="Times New Roman" pitchFamily="18" charset="0"/>
              </a:rPr>
              <a:t> which  have        </a:t>
            </a:r>
          </a:p>
          <a:p>
            <a:r>
              <a:rPr lang="en-US" sz="1700" dirty="0" smtClean="0">
                <a:latin typeface="Times New Roman" pitchFamily="18" charset="0"/>
                <a:cs typeface="Times New Roman" pitchFamily="18" charset="0"/>
              </a:rPr>
              <a:t>      potential of 50 </a:t>
            </a:r>
            <a:r>
              <a:rPr lang="en-US" sz="1700" dirty="0" err="1" smtClean="0">
                <a:latin typeface="Times New Roman" pitchFamily="18" charset="0"/>
                <a:cs typeface="Times New Roman" pitchFamily="18" charset="0"/>
              </a:rPr>
              <a:t>kmph</a:t>
            </a:r>
            <a:r>
              <a:rPr lang="en-US" sz="1700" dirty="0" smtClean="0">
                <a:latin typeface="Times New Roman" pitchFamily="18" charset="0"/>
                <a:cs typeface="Times New Roman" pitchFamily="18" charset="0"/>
              </a:rPr>
              <a:t> as given in figure 6.1 of the paper.   </a:t>
            </a:r>
          </a:p>
          <a:p>
            <a:pPr marL="400050" lvl="0" indent="-400050" algn="just" fontAlgn="base">
              <a:spcBef>
                <a:spcPct val="0"/>
              </a:spcBef>
              <a:spcAft>
                <a:spcPct val="0"/>
              </a:spcAft>
            </a:pPr>
            <a:endParaRPr lang="en-US" sz="1700" dirty="0" smtClean="0">
              <a:latin typeface="Times New Roman" pitchFamily="18" charset="0"/>
              <a:ea typeface="Calibri" pitchFamily="34" charset="0"/>
              <a:cs typeface="Times New Roman" pitchFamily="18" charset="0"/>
            </a:endParaRPr>
          </a:p>
          <a:p>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7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7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7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700" dirty="0" smtClean="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700" dirty="0" smtClean="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chemeClr val="tx1"/>
              </a:solidFill>
              <a:effectLst/>
              <a:latin typeface="Arial" pitchFamily="34" charset="0"/>
            </a:endParaRPr>
          </a:p>
        </p:txBody>
      </p:sp>
      <p:pic>
        <p:nvPicPr>
          <p:cNvPr id="4" name="Picture 3"/>
          <p:cNvPicPr>
            <a:picLocks noChangeAspect="1" noChangeArrowheads="1"/>
          </p:cNvPicPr>
          <p:nvPr/>
        </p:nvPicPr>
        <p:blipFill>
          <a:blip r:embed="rId2"/>
          <a:srcRect/>
          <a:stretch>
            <a:fillRect/>
          </a:stretch>
        </p:blipFill>
        <p:spPr bwMode="auto">
          <a:xfrm>
            <a:off x="5867400" y="1905000"/>
            <a:ext cx="3048000" cy="23622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8600" y="609600"/>
          <a:ext cx="8610600" cy="6223815"/>
        </p:xfrm>
        <a:graphic>
          <a:graphicData uri="http://schemas.openxmlformats.org/drawingml/2006/table">
            <a:tbl>
              <a:tblPr/>
              <a:tblGrid>
                <a:gridCol w="2165540"/>
                <a:gridCol w="6445060"/>
              </a:tblGrid>
              <a:tr h="208803">
                <a:tc>
                  <a:txBody>
                    <a:bodyPr/>
                    <a:lstStyle/>
                    <a:p>
                      <a:pPr algn="ctr">
                        <a:lnSpc>
                          <a:spcPct val="115000"/>
                        </a:lnSpc>
                        <a:spcAft>
                          <a:spcPts val="0"/>
                        </a:spcAft>
                      </a:pPr>
                      <a:r>
                        <a:rPr lang="en-US" sz="1800" b="1" dirty="0">
                          <a:solidFill>
                            <a:schemeClr val="accent6">
                              <a:lumMod val="50000"/>
                            </a:schemeClr>
                          </a:solidFill>
                          <a:latin typeface="Times New Roman"/>
                          <a:ea typeface="Calibri"/>
                          <a:cs typeface="Mangal"/>
                        </a:rPr>
                        <a:t>Track Items</a:t>
                      </a:r>
                      <a:endParaRPr lang="en-IN" sz="1800" b="1" dirty="0">
                        <a:solidFill>
                          <a:schemeClr val="accent6">
                            <a:lumMod val="50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chemeClr val="accent6">
                              <a:lumMod val="50000"/>
                            </a:schemeClr>
                          </a:solidFill>
                          <a:latin typeface="Times New Roman"/>
                          <a:ea typeface="Calibri"/>
                          <a:cs typeface="Mangal"/>
                        </a:rPr>
                        <a:t>Recommended track structure </a:t>
                      </a:r>
                      <a:endParaRPr lang="en-IN" sz="1800" b="1" dirty="0">
                        <a:solidFill>
                          <a:schemeClr val="accent6">
                            <a:lumMod val="50000"/>
                          </a:schemeClr>
                        </a:solidFill>
                        <a:latin typeface="Calibri"/>
                        <a:ea typeface="Calibri"/>
                        <a:cs typeface="Mangal"/>
                      </a:endParaRPr>
                    </a:p>
                  </a:txBody>
                  <a:tcPr marL="41305" marR="41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675">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1. Formation </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nSpc>
                          <a:spcPct val="115000"/>
                        </a:lnSpc>
                        <a:spcAft>
                          <a:spcPts val="0"/>
                        </a:spcAft>
                      </a:pPr>
                      <a:r>
                        <a:rPr lang="en-US" sz="1100" b="1" dirty="0">
                          <a:solidFill>
                            <a:schemeClr val="tx2">
                              <a:lumMod val="75000"/>
                            </a:schemeClr>
                          </a:solidFill>
                          <a:latin typeface="Times New Roman"/>
                          <a:ea typeface="Calibri"/>
                          <a:cs typeface="Mangal"/>
                        </a:rPr>
                        <a:t>Formation should be stable so as to take heavy load and also for semi-high speed of 160 to 200 </a:t>
                      </a:r>
                      <a:r>
                        <a:rPr lang="en-US" sz="1100" b="1" dirty="0" err="1">
                          <a:solidFill>
                            <a:schemeClr val="tx2">
                              <a:lumMod val="75000"/>
                            </a:schemeClr>
                          </a:solidFill>
                          <a:latin typeface="Times New Roman"/>
                          <a:ea typeface="Calibri"/>
                          <a:cs typeface="Mangal"/>
                        </a:rPr>
                        <a:t>kmph</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013">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2. Rail</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2">
                              <a:lumMod val="75000"/>
                            </a:schemeClr>
                          </a:solidFill>
                          <a:latin typeface="Times New Roman"/>
                          <a:ea typeface="Calibri"/>
                          <a:cs typeface="Mangal"/>
                        </a:rPr>
                        <a:t>60 kg UIC rails having 90 UTS are recommended which can be suitable for semi high speed (160 to 200 </a:t>
                      </a:r>
                      <a:r>
                        <a:rPr lang="en-US" sz="1100" b="1" dirty="0" err="1">
                          <a:solidFill>
                            <a:schemeClr val="tx2">
                              <a:lumMod val="75000"/>
                            </a:schemeClr>
                          </a:solidFill>
                          <a:latin typeface="Times New Roman"/>
                          <a:ea typeface="Calibri"/>
                          <a:cs typeface="Mangal"/>
                        </a:rPr>
                        <a:t>kmph</a:t>
                      </a:r>
                      <a:r>
                        <a:rPr lang="en-US" sz="1100" b="1" dirty="0">
                          <a:solidFill>
                            <a:schemeClr val="tx2">
                              <a:lumMod val="75000"/>
                            </a:schemeClr>
                          </a:solidFill>
                          <a:latin typeface="Times New Roman"/>
                          <a:ea typeface="Calibri"/>
                          <a:cs typeface="Mangal"/>
                        </a:rPr>
                        <a:t>) as well as high axle load traffic up to 25 </a:t>
                      </a:r>
                      <a:r>
                        <a:rPr lang="en-US" sz="1100" b="1" dirty="0" err="1">
                          <a:solidFill>
                            <a:schemeClr val="tx2">
                              <a:lumMod val="75000"/>
                            </a:schemeClr>
                          </a:solidFill>
                          <a:latin typeface="Times New Roman"/>
                          <a:ea typeface="Calibri"/>
                          <a:cs typeface="Mangal"/>
                        </a:rPr>
                        <a:t>tonne</a:t>
                      </a:r>
                      <a:r>
                        <a:rPr lang="en-US" sz="1100" b="1" dirty="0">
                          <a:solidFill>
                            <a:schemeClr val="tx2">
                              <a:lumMod val="75000"/>
                            </a:schemeClr>
                          </a:solidFill>
                          <a:latin typeface="Times New Roman"/>
                          <a:ea typeface="Calibri"/>
                          <a:cs typeface="Mangal"/>
                        </a:rPr>
                        <a:t> axle load.</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675">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3. Sleeper</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100" b="1" dirty="0" err="1">
                          <a:solidFill>
                            <a:schemeClr val="tx2">
                              <a:lumMod val="75000"/>
                            </a:schemeClr>
                          </a:solidFill>
                          <a:latin typeface="Times New Roman"/>
                          <a:ea typeface="Calibri"/>
                          <a:cs typeface="Mangal"/>
                        </a:rPr>
                        <a:t>Prestressed</a:t>
                      </a:r>
                      <a:r>
                        <a:rPr lang="en-US" sz="1100" b="1" dirty="0">
                          <a:solidFill>
                            <a:schemeClr val="tx2">
                              <a:lumMod val="75000"/>
                            </a:schemeClr>
                          </a:solidFill>
                          <a:latin typeface="Times New Roman"/>
                          <a:ea typeface="Calibri"/>
                          <a:cs typeface="Mangal"/>
                        </a:rPr>
                        <a:t> concrete (PSC) sleepers are recommended. The sleeper density should be 1660 sleeper per km.</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013">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4. Ballast </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2">
                              <a:lumMod val="75000"/>
                            </a:schemeClr>
                          </a:solidFill>
                          <a:latin typeface="Times New Roman"/>
                          <a:ea typeface="Calibri"/>
                          <a:cs typeface="Mangal"/>
                        </a:rPr>
                        <a:t>Ballasted track is recommended with hard stone ballast having full ballast cushion of 250 mm to 300 mm with 150 mm sub ballast. IF necessary, work hardening to be done to improve quality of ballast.</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520">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5. Fitting &amp; Fastenings</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indent="-114300" algn="just">
                        <a:lnSpc>
                          <a:spcPct val="115000"/>
                        </a:lnSpc>
                        <a:spcAft>
                          <a:spcPts val="0"/>
                        </a:spcAft>
                      </a:pPr>
                      <a:r>
                        <a:rPr lang="en-US" sz="1100" b="1" dirty="0">
                          <a:solidFill>
                            <a:schemeClr val="tx2">
                              <a:lumMod val="75000"/>
                            </a:schemeClr>
                          </a:solidFill>
                          <a:latin typeface="Times New Roman"/>
                          <a:ea typeface="Calibri"/>
                          <a:cs typeface="Mangal"/>
                        </a:rPr>
                        <a:t>(</a:t>
                      </a:r>
                      <a:r>
                        <a:rPr lang="en-US" sz="1100" b="1" dirty="0" err="1">
                          <a:solidFill>
                            <a:schemeClr val="tx2">
                              <a:lumMod val="75000"/>
                            </a:schemeClr>
                          </a:solidFill>
                          <a:latin typeface="Times New Roman"/>
                          <a:ea typeface="Calibri"/>
                          <a:cs typeface="Mangal"/>
                        </a:rPr>
                        <a:t>i</a:t>
                      </a:r>
                      <a:r>
                        <a:rPr lang="en-US" sz="1100" b="1" dirty="0">
                          <a:solidFill>
                            <a:schemeClr val="tx2">
                              <a:lumMod val="75000"/>
                            </a:schemeClr>
                          </a:solidFill>
                          <a:latin typeface="Times New Roman"/>
                          <a:ea typeface="Calibri"/>
                          <a:cs typeface="Mangal"/>
                        </a:rPr>
                        <a:t>)       Double elastic fastenings are recommended.</a:t>
                      </a:r>
                      <a:endParaRPr lang="en-IN" sz="1100" b="1" dirty="0">
                        <a:solidFill>
                          <a:schemeClr val="tx2">
                            <a:lumMod val="75000"/>
                          </a:schemeClr>
                        </a:solidFill>
                        <a:latin typeface="Calibri"/>
                        <a:ea typeface="Calibri"/>
                        <a:cs typeface="Mangal"/>
                      </a:endParaRPr>
                    </a:p>
                    <a:p>
                      <a:pPr marL="502920" indent="-400050" algn="just">
                        <a:lnSpc>
                          <a:spcPct val="115000"/>
                        </a:lnSpc>
                        <a:spcAft>
                          <a:spcPts val="0"/>
                        </a:spcAft>
                        <a:buAutoNum type="romanLcParenBoth" startAt="2"/>
                      </a:pPr>
                      <a:r>
                        <a:rPr lang="en-US" sz="1100" b="1" dirty="0" smtClean="0">
                          <a:solidFill>
                            <a:schemeClr val="tx2">
                              <a:lumMod val="75000"/>
                            </a:schemeClr>
                          </a:solidFill>
                          <a:latin typeface="Times New Roman"/>
                          <a:ea typeface="Calibri"/>
                          <a:cs typeface="Mangal"/>
                        </a:rPr>
                        <a:t>To </a:t>
                      </a:r>
                      <a:r>
                        <a:rPr lang="en-US" sz="1100" b="1" dirty="0">
                          <a:solidFill>
                            <a:schemeClr val="tx2">
                              <a:lumMod val="75000"/>
                            </a:schemeClr>
                          </a:solidFill>
                          <a:latin typeface="Times New Roman"/>
                          <a:ea typeface="Calibri"/>
                          <a:cs typeface="Mangal"/>
                        </a:rPr>
                        <a:t>carry heavy axle load &amp; to avoid failure of rubber </a:t>
                      </a:r>
                      <a:r>
                        <a:rPr lang="en-US" sz="1100" b="1" dirty="0" smtClean="0">
                          <a:solidFill>
                            <a:schemeClr val="tx2">
                              <a:lumMod val="75000"/>
                            </a:schemeClr>
                          </a:solidFill>
                          <a:latin typeface="Times New Roman"/>
                          <a:ea typeface="Calibri"/>
                          <a:cs typeface="Mangal"/>
                        </a:rPr>
                        <a:t>pad, develop </a:t>
                      </a:r>
                      <a:r>
                        <a:rPr lang="en-US" sz="1100" b="1" dirty="0">
                          <a:solidFill>
                            <a:schemeClr val="tx2">
                              <a:lumMod val="75000"/>
                            </a:schemeClr>
                          </a:solidFill>
                          <a:latin typeface="Times New Roman"/>
                          <a:ea typeface="Calibri"/>
                          <a:cs typeface="Mangal"/>
                        </a:rPr>
                        <a:t>better design of rail pads like ‘Three Point Pad</a:t>
                      </a:r>
                      <a:r>
                        <a:rPr lang="en-US" sz="1100" b="1" dirty="0" smtClean="0">
                          <a:solidFill>
                            <a:schemeClr val="tx2">
                              <a:lumMod val="75000"/>
                            </a:schemeClr>
                          </a:solidFill>
                          <a:latin typeface="Times New Roman"/>
                          <a:ea typeface="Calibri"/>
                          <a:cs typeface="Mangal"/>
                        </a:rPr>
                        <a:t>’</a:t>
                      </a:r>
                    </a:p>
                    <a:p>
                      <a:pPr marL="502920" indent="-400050" algn="just">
                        <a:lnSpc>
                          <a:spcPct val="115000"/>
                        </a:lnSpc>
                        <a:spcAft>
                          <a:spcPts val="0"/>
                        </a:spcAft>
                        <a:buAutoNum type="romanLcParenBoth" startAt="2"/>
                      </a:pPr>
                      <a:r>
                        <a:rPr lang="en-US" sz="1100" b="1" u="sng" dirty="0" smtClean="0">
                          <a:solidFill>
                            <a:schemeClr val="tx2">
                              <a:lumMod val="75000"/>
                            </a:schemeClr>
                          </a:solidFill>
                          <a:latin typeface="Times New Roman"/>
                          <a:ea typeface="Calibri"/>
                          <a:cs typeface="Mangal"/>
                        </a:rPr>
                        <a:t>Bonded </a:t>
                      </a:r>
                      <a:r>
                        <a:rPr lang="en-US" sz="1100" b="1" u="sng" dirty="0">
                          <a:solidFill>
                            <a:schemeClr val="tx2">
                              <a:lumMod val="75000"/>
                            </a:schemeClr>
                          </a:solidFill>
                          <a:latin typeface="Times New Roman"/>
                          <a:ea typeface="Calibri"/>
                          <a:cs typeface="Mangal"/>
                        </a:rPr>
                        <a:t>Insulated Joints due to heavy axle loads these joints</a:t>
                      </a:r>
                      <a:r>
                        <a:rPr lang="en-US" sz="1100" b="1" dirty="0">
                          <a:solidFill>
                            <a:schemeClr val="tx2">
                              <a:lumMod val="75000"/>
                            </a:schemeClr>
                          </a:solidFill>
                          <a:latin typeface="Times New Roman"/>
                          <a:ea typeface="Calibri"/>
                          <a:cs typeface="Mangal"/>
                        </a:rPr>
                        <a:t> are worst effected &amp;  their design to be further improved by looking  after the problems in current design, maintenance  &amp; operation</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350">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6. Points &amp; Crossing</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indent="-45720" algn="just">
                        <a:lnSpc>
                          <a:spcPct val="115000"/>
                        </a:lnSpc>
                        <a:spcAft>
                          <a:spcPts val="0"/>
                        </a:spcAft>
                      </a:pPr>
                      <a:r>
                        <a:rPr lang="en-US" sz="1100" b="1" dirty="0">
                          <a:solidFill>
                            <a:schemeClr val="tx2">
                              <a:lumMod val="75000"/>
                            </a:schemeClr>
                          </a:solidFill>
                          <a:latin typeface="Times New Roman"/>
                          <a:ea typeface="Calibri"/>
                          <a:cs typeface="Mangal"/>
                        </a:rPr>
                        <a:t>To be </a:t>
                      </a:r>
                      <a:r>
                        <a:rPr lang="en-US" sz="1100" b="1" dirty="0" err="1">
                          <a:solidFill>
                            <a:schemeClr val="tx2">
                              <a:lumMod val="75000"/>
                            </a:schemeClr>
                          </a:solidFill>
                          <a:latin typeface="Times New Roman"/>
                          <a:ea typeface="Calibri"/>
                          <a:cs typeface="Mangal"/>
                        </a:rPr>
                        <a:t>modernised</a:t>
                      </a:r>
                      <a:r>
                        <a:rPr lang="en-US" sz="1100" b="1" dirty="0">
                          <a:solidFill>
                            <a:schemeClr val="tx2">
                              <a:lumMod val="75000"/>
                            </a:schemeClr>
                          </a:solidFill>
                          <a:latin typeface="Times New Roman"/>
                          <a:ea typeface="Calibri"/>
                          <a:cs typeface="Mangal"/>
                        </a:rPr>
                        <a:t> to cater for higher speed of </a:t>
                      </a:r>
                      <a:r>
                        <a:rPr lang="en-US" sz="1100" b="1" dirty="0" err="1">
                          <a:solidFill>
                            <a:schemeClr val="tx2">
                              <a:lumMod val="75000"/>
                            </a:schemeClr>
                          </a:solidFill>
                          <a:latin typeface="Times New Roman"/>
                          <a:ea typeface="Calibri"/>
                          <a:cs typeface="Mangal"/>
                        </a:rPr>
                        <a:t>atleast</a:t>
                      </a:r>
                      <a:r>
                        <a:rPr lang="en-US" sz="1100" b="1" dirty="0">
                          <a:solidFill>
                            <a:schemeClr val="tx2">
                              <a:lumMod val="75000"/>
                            </a:schemeClr>
                          </a:solidFill>
                          <a:latin typeface="Times New Roman"/>
                          <a:ea typeface="Calibri"/>
                          <a:cs typeface="Mangal"/>
                        </a:rPr>
                        <a:t> 50 </a:t>
                      </a:r>
                      <a:r>
                        <a:rPr lang="en-US" sz="1100" b="1" dirty="0" err="1">
                          <a:solidFill>
                            <a:schemeClr val="tx2">
                              <a:lumMod val="75000"/>
                            </a:schemeClr>
                          </a:solidFill>
                          <a:latin typeface="Times New Roman"/>
                          <a:ea typeface="Calibri"/>
                          <a:cs typeface="Mangal"/>
                        </a:rPr>
                        <a:t>kmph</a:t>
                      </a:r>
                      <a:r>
                        <a:rPr lang="en-US" sz="1100" b="1" dirty="0">
                          <a:solidFill>
                            <a:schemeClr val="tx2">
                              <a:lumMod val="75000"/>
                            </a:schemeClr>
                          </a:solidFill>
                          <a:latin typeface="Times New Roman"/>
                          <a:ea typeface="Calibri"/>
                          <a:cs typeface="Mangal"/>
                        </a:rPr>
                        <a:t> &amp; preferably 75 </a:t>
                      </a:r>
                      <a:r>
                        <a:rPr lang="en-US" sz="1100" b="1" dirty="0" err="1">
                          <a:solidFill>
                            <a:schemeClr val="tx2">
                              <a:lumMod val="75000"/>
                            </a:schemeClr>
                          </a:solidFill>
                          <a:latin typeface="Times New Roman"/>
                          <a:ea typeface="Calibri"/>
                          <a:cs typeface="Mangal"/>
                        </a:rPr>
                        <a:t>kmph</a:t>
                      </a:r>
                      <a:r>
                        <a:rPr lang="en-US" sz="1100" b="1" dirty="0">
                          <a:solidFill>
                            <a:schemeClr val="tx2">
                              <a:lumMod val="75000"/>
                            </a:schemeClr>
                          </a:solidFill>
                          <a:latin typeface="Times New Roman"/>
                          <a:ea typeface="Calibri"/>
                          <a:cs typeface="Mangal"/>
                        </a:rPr>
                        <a:t> to 100 </a:t>
                      </a:r>
                      <a:r>
                        <a:rPr lang="en-US" sz="1100" b="1" dirty="0" err="1">
                          <a:solidFill>
                            <a:schemeClr val="tx2">
                              <a:lumMod val="75000"/>
                            </a:schemeClr>
                          </a:solidFill>
                          <a:latin typeface="Times New Roman"/>
                          <a:ea typeface="Calibri"/>
                          <a:cs typeface="Mangal"/>
                        </a:rPr>
                        <a:t>kmph</a:t>
                      </a:r>
                      <a:r>
                        <a:rPr lang="en-US" sz="1100" b="1" dirty="0">
                          <a:solidFill>
                            <a:schemeClr val="tx2">
                              <a:lumMod val="75000"/>
                            </a:schemeClr>
                          </a:solidFill>
                          <a:latin typeface="Times New Roman"/>
                          <a:ea typeface="Calibri"/>
                          <a:cs typeface="Mangal"/>
                        </a:rPr>
                        <a:t>.</a:t>
                      </a:r>
                      <a:endParaRPr lang="en-IN" sz="1100" b="1" dirty="0">
                        <a:solidFill>
                          <a:schemeClr val="tx2">
                            <a:lumMod val="75000"/>
                          </a:schemeClr>
                        </a:solidFill>
                        <a:latin typeface="Calibri"/>
                        <a:ea typeface="Calibri"/>
                        <a:cs typeface="Mangal"/>
                      </a:endParaRPr>
                    </a:p>
                    <a:p>
                      <a:pPr marL="45720" algn="just">
                        <a:lnSpc>
                          <a:spcPct val="115000"/>
                        </a:lnSpc>
                        <a:spcAft>
                          <a:spcPts val="0"/>
                        </a:spcAft>
                      </a:pPr>
                      <a:r>
                        <a:rPr lang="en-US" sz="1100" b="1" dirty="0">
                          <a:solidFill>
                            <a:schemeClr val="tx2">
                              <a:lumMod val="75000"/>
                            </a:schemeClr>
                          </a:solidFill>
                          <a:latin typeface="Times New Roman"/>
                          <a:ea typeface="Calibri"/>
                          <a:cs typeface="Mangal"/>
                        </a:rPr>
                        <a:t>Indian Railways have already designed a new high speed turnout of 1:12 type which have potential of 50 </a:t>
                      </a:r>
                      <a:r>
                        <a:rPr lang="en-US" sz="1100" b="1" dirty="0" err="1">
                          <a:solidFill>
                            <a:schemeClr val="tx2">
                              <a:lumMod val="75000"/>
                            </a:schemeClr>
                          </a:solidFill>
                          <a:latin typeface="Times New Roman"/>
                          <a:ea typeface="Calibri"/>
                          <a:cs typeface="Mangal"/>
                        </a:rPr>
                        <a:t>kmph</a:t>
                      </a:r>
                      <a:r>
                        <a:rPr lang="en-US" sz="1100" b="1" dirty="0">
                          <a:solidFill>
                            <a:schemeClr val="tx2">
                              <a:lumMod val="75000"/>
                            </a:schemeClr>
                          </a:solidFill>
                          <a:latin typeface="Times New Roman"/>
                          <a:ea typeface="Calibri"/>
                          <a:cs typeface="Mangal"/>
                        </a:rPr>
                        <a:t> </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675">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7. Maximum Curvature</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2">
                              <a:lumMod val="75000"/>
                            </a:schemeClr>
                          </a:solidFill>
                          <a:latin typeface="Times New Roman"/>
                          <a:ea typeface="Calibri"/>
                          <a:cs typeface="Mangal"/>
                        </a:rPr>
                        <a:t>For comfort &amp; safety it should not be sharper than 1° (1750 m)</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013">
                <a:tc>
                  <a:txBody>
                    <a:bodyPr/>
                    <a:lstStyle/>
                    <a:p>
                      <a:pPr algn="just">
                        <a:lnSpc>
                          <a:spcPct val="115000"/>
                        </a:lnSpc>
                        <a:spcAft>
                          <a:spcPts val="0"/>
                        </a:spcAft>
                      </a:pPr>
                      <a:r>
                        <a:rPr lang="en-US" sz="1500" b="1" dirty="0" smtClean="0">
                          <a:solidFill>
                            <a:schemeClr val="tx2">
                              <a:lumMod val="75000"/>
                            </a:schemeClr>
                          </a:solidFill>
                          <a:latin typeface="Times New Roman"/>
                          <a:ea typeface="Calibri"/>
                          <a:cs typeface="Mangal"/>
                        </a:rPr>
                        <a:t>8.Maximum       </a:t>
                      </a:r>
                    </a:p>
                    <a:p>
                      <a:pPr algn="just">
                        <a:lnSpc>
                          <a:spcPct val="115000"/>
                        </a:lnSpc>
                        <a:spcAft>
                          <a:spcPts val="0"/>
                        </a:spcAft>
                      </a:pPr>
                      <a:r>
                        <a:rPr lang="en-US" sz="1500" b="1" dirty="0" smtClean="0">
                          <a:solidFill>
                            <a:schemeClr val="tx2">
                              <a:lumMod val="75000"/>
                            </a:schemeClr>
                          </a:solidFill>
                          <a:latin typeface="Times New Roman"/>
                          <a:ea typeface="Calibri"/>
                          <a:cs typeface="Mangal"/>
                        </a:rPr>
                        <a:t>    </a:t>
                      </a:r>
                      <a:r>
                        <a:rPr lang="en-US" sz="1500" b="1" dirty="0" err="1" smtClean="0">
                          <a:solidFill>
                            <a:schemeClr val="tx2">
                              <a:lumMod val="75000"/>
                            </a:schemeClr>
                          </a:solidFill>
                          <a:latin typeface="Times New Roman"/>
                          <a:ea typeface="Calibri"/>
                          <a:cs typeface="Mangal"/>
                        </a:rPr>
                        <a:t>superelevation</a:t>
                      </a:r>
                      <a:r>
                        <a:rPr lang="en-US" sz="1500" b="1" dirty="0" smtClean="0">
                          <a:solidFill>
                            <a:schemeClr val="tx2">
                              <a:lumMod val="75000"/>
                            </a:schemeClr>
                          </a:solidFill>
                          <a:latin typeface="Times New Roman"/>
                          <a:ea typeface="Calibri"/>
                          <a:cs typeface="Mangal"/>
                        </a:rPr>
                        <a:t>   </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just">
                        <a:lnSpc>
                          <a:spcPct val="115000"/>
                        </a:lnSpc>
                        <a:spcAft>
                          <a:spcPts val="0"/>
                        </a:spcAft>
                      </a:pPr>
                      <a:r>
                        <a:rPr lang="en-US" sz="1100" b="1" dirty="0">
                          <a:solidFill>
                            <a:schemeClr val="tx2">
                              <a:lumMod val="75000"/>
                            </a:schemeClr>
                          </a:solidFill>
                          <a:latin typeface="Times New Roman"/>
                          <a:ea typeface="Calibri"/>
                          <a:cs typeface="Mangal"/>
                        </a:rPr>
                        <a:t>In order to provide proper comfort to traveling public as well as to provide safety to passengers/goods, maximum </a:t>
                      </a:r>
                      <a:r>
                        <a:rPr lang="en-US" sz="1100" b="1" dirty="0" err="1">
                          <a:solidFill>
                            <a:schemeClr val="tx2">
                              <a:lumMod val="75000"/>
                            </a:schemeClr>
                          </a:solidFill>
                          <a:latin typeface="Times New Roman"/>
                          <a:ea typeface="Calibri"/>
                          <a:cs typeface="Mangal"/>
                        </a:rPr>
                        <a:t>superelevation</a:t>
                      </a:r>
                      <a:r>
                        <a:rPr lang="en-US" sz="1100" b="1" dirty="0">
                          <a:solidFill>
                            <a:schemeClr val="tx2">
                              <a:lumMod val="75000"/>
                            </a:schemeClr>
                          </a:solidFill>
                          <a:latin typeface="Times New Roman"/>
                          <a:ea typeface="Calibri"/>
                          <a:cs typeface="Mangal"/>
                        </a:rPr>
                        <a:t> of 150 mm is recommended.</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400">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9. Vertical Curve</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just">
                        <a:lnSpc>
                          <a:spcPct val="115000"/>
                        </a:lnSpc>
                        <a:spcAft>
                          <a:spcPts val="0"/>
                        </a:spcAft>
                      </a:pPr>
                      <a:r>
                        <a:rPr lang="en-US" sz="1100" b="1" dirty="0">
                          <a:solidFill>
                            <a:schemeClr val="tx2">
                              <a:lumMod val="75000"/>
                            </a:schemeClr>
                          </a:solidFill>
                          <a:latin typeface="Times New Roman"/>
                          <a:ea typeface="Calibri"/>
                          <a:cs typeface="Mangal"/>
                        </a:rPr>
                        <a:t>A very smooth vertical curve is necessary for semi high speed railway to provide maximum comfort to passengers</a:t>
                      </a:r>
                      <a:r>
                        <a:rPr lang="en-US" sz="1100" b="1" dirty="0" smtClean="0">
                          <a:solidFill>
                            <a:schemeClr val="tx2">
                              <a:lumMod val="75000"/>
                            </a:schemeClr>
                          </a:solidFill>
                          <a:latin typeface="Times New Roman"/>
                          <a:ea typeface="Calibri"/>
                          <a:cs typeface="Mangal"/>
                        </a:rPr>
                        <a:t>. </a:t>
                      </a:r>
                      <a:r>
                        <a:rPr lang="en-US" sz="1100" b="1" dirty="0">
                          <a:solidFill>
                            <a:schemeClr val="tx2">
                              <a:lumMod val="75000"/>
                            </a:schemeClr>
                          </a:solidFill>
                          <a:latin typeface="Times New Roman"/>
                          <a:ea typeface="Calibri"/>
                          <a:cs typeface="Mangal"/>
                        </a:rPr>
                        <a:t>The minimum vertical radius recommended is 4000 m for safe &amp; smooth ride.</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013">
                <a:tc>
                  <a:txBody>
                    <a:bodyPr/>
                    <a:lstStyle/>
                    <a:p>
                      <a:pPr algn="just">
                        <a:lnSpc>
                          <a:spcPct val="115000"/>
                        </a:lnSpc>
                        <a:spcAft>
                          <a:spcPts val="0"/>
                        </a:spcAft>
                      </a:pPr>
                      <a:r>
                        <a:rPr lang="en-US" sz="1500" b="1" dirty="0">
                          <a:solidFill>
                            <a:schemeClr val="tx2">
                              <a:lumMod val="75000"/>
                            </a:schemeClr>
                          </a:solidFill>
                          <a:latin typeface="Times New Roman"/>
                          <a:ea typeface="Calibri"/>
                          <a:cs typeface="Mangal"/>
                        </a:rPr>
                        <a:t>10. Ruling Gradient</a:t>
                      </a:r>
                      <a:endParaRPr lang="en-IN" sz="15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2">
                              <a:lumMod val="75000"/>
                            </a:schemeClr>
                          </a:solidFill>
                          <a:latin typeface="Times New Roman"/>
                          <a:ea typeface="Calibri"/>
                          <a:cs typeface="Mangal"/>
                        </a:rPr>
                        <a:t>Considering comfort of passengers &amp; safety of passenger/goods, max. gradient recommended is 1 in 400.</a:t>
                      </a:r>
                      <a:endParaRPr lang="en-IN" sz="1100" b="1" dirty="0">
                        <a:solidFill>
                          <a:schemeClr val="tx2">
                            <a:lumMod val="75000"/>
                          </a:schemeClr>
                        </a:solidFill>
                        <a:latin typeface="Calibri"/>
                        <a:ea typeface="Calibri"/>
                        <a:cs typeface="Mangal"/>
                      </a:endParaRPr>
                    </a:p>
                    <a:p>
                      <a:pPr algn="just">
                        <a:lnSpc>
                          <a:spcPct val="115000"/>
                        </a:lnSpc>
                        <a:spcAft>
                          <a:spcPts val="0"/>
                        </a:spcAft>
                      </a:pPr>
                      <a:r>
                        <a:rPr lang="en-US" sz="1100" b="1" dirty="0">
                          <a:solidFill>
                            <a:schemeClr val="tx2">
                              <a:lumMod val="75000"/>
                            </a:schemeClr>
                          </a:solidFill>
                          <a:latin typeface="Times New Roman"/>
                          <a:ea typeface="Calibri"/>
                          <a:cs typeface="Mangal"/>
                        </a:rPr>
                        <a:t> 	</a:t>
                      </a:r>
                      <a:endParaRPr lang="en-IN" sz="1100" b="1" dirty="0">
                        <a:solidFill>
                          <a:schemeClr val="tx2">
                            <a:lumMod val="75000"/>
                          </a:schemeClr>
                        </a:solidFill>
                        <a:latin typeface="Calibri"/>
                        <a:ea typeface="Calibri"/>
                        <a:cs typeface="Mangal"/>
                      </a:endParaRPr>
                    </a:p>
                  </a:txBody>
                  <a:tcPr marL="41305" marR="41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82" name="Rectangle 2"/>
          <p:cNvSpPr>
            <a:spLocks noChangeArrowheads="1"/>
          </p:cNvSpPr>
          <p:nvPr/>
        </p:nvSpPr>
        <p:spPr bwMode="auto">
          <a:xfrm>
            <a:off x="0" y="0"/>
            <a:ext cx="88392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strike="noStrike" cap="none" normalizeH="0" baseline="0" dirty="0" smtClean="0">
                <a:ln>
                  <a:noFill/>
                </a:ln>
                <a:effectLst/>
                <a:latin typeface="Times New Roman" pitchFamily="18" charset="0"/>
                <a:ea typeface="Calibri" pitchFamily="34" charset="0"/>
                <a:cs typeface="Times New Roman" pitchFamily="18" charset="0"/>
              </a:rPr>
              <a:t>6.2 Recommended Track structure to suit the requirement of mixed traffic</a:t>
            </a:r>
            <a:endParaRPr kumimoji="0" lang="en-US" sz="2100" b="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100" b="0" i="0"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832640"/>
          </a:xfrm>
          <a:prstGeom prst="rect">
            <a:avLst/>
          </a:prstGeom>
        </p:spPr>
        <p:txBody>
          <a:bodyPr wrap="square">
            <a:spAutoFit/>
          </a:bodyPr>
          <a:lstStyle/>
          <a:p>
            <a:pPr lvl="0" algn="ctr" fontAlgn="base">
              <a:spcBef>
                <a:spcPct val="0"/>
              </a:spcBef>
              <a:spcAft>
                <a:spcPct val="0"/>
              </a:spcAft>
              <a:tabLst>
                <a:tab pos="457200" algn="l"/>
              </a:tabLst>
            </a:pPr>
            <a:r>
              <a:rPr lang="en-US" sz="2400" b="1" dirty="0" smtClean="0">
                <a:latin typeface="Times New Roman" pitchFamily="18" charset="0"/>
                <a:ea typeface="Calibri" pitchFamily="34" charset="0"/>
                <a:cs typeface="Times New Roman" pitchFamily="18" charset="0"/>
              </a:rPr>
              <a:t>6.3       Recommended Maintenance &amp; Other Features</a:t>
            </a:r>
            <a:endParaRPr lang="en-US" sz="24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Track Maintenance: </a:t>
            </a:r>
            <a:endParaRPr lang="en-US"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dirty="0" smtClean="0">
                <a:latin typeface="Times New Roman" pitchFamily="18" charset="0"/>
                <a:ea typeface="Calibri" pitchFamily="34" charset="0"/>
                <a:cs typeface="Times New Roman" pitchFamily="18" charset="0"/>
              </a:rPr>
              <a:t>*	Track has to be maintained mechanically by a fleet of modern track machines.  </a:t>
            </a:r>
          </a:p>
          <a:p>
            <a:pPr lvl="0" algn="just" eaLnBrk="0" fontAlgn="base" hangingPunct="0">
              <a:spcBef>
                <a:spcPct val="0"/>
              </a:spcBef>
              <a:spcAft>
                <a:spcPct val="0"/>
              </a:spcAft>
              <a:tabLst>
                <a:tab pos="457200" algn="l"/>
              </a:tabLst>
            </a:pPr>
            <a:r>
              <a:rPr lang="en-US" dirty="0" smtClean="0">
                <a:latin typeface="Times New Roman" pitchFamily="18" charset="0"/>
                <a:ea typeface="Calibri" pitchFamily="34" charset="0"/>
                <a:cs typeface="Times New Roman" pitchFamily="18" charset="0"/>
              </a:rPr>
              <a:t>*       Regular monitoring of track is required by sophisticated/modern track recording car  </a:t>
            </a: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Isolated track defects should be attended by off-track tampers. </a:t>
            </a:r>
            <a:endParaRPr lang="en-US" dirty="0" smtClean="0">
              <a:latin typeface="Times New Roman" pitchFamily="18" charset="0"/>
              <a:cs typeface="Times New Roman" pitchFamily="18" charset="0"/>
            </a:endParaRPr>
          </a:p>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Rail Grinding: </a:t>
            </a:r>
            <a:r>
              <a:rPr lang="en-US" dirty="0" smtClean="0">
                <a:latin typeface="Times New Roman" pitchFamily="18" charset="0"/>
                <a:cs typeface="Times New Roman" pitchFamily="18" charset="0"/>
              </a:rPr>
              <a:t>Due to heavy loads rail develops defect like Rapid rail wear &amp; excessive wear of rail on curves. </a:t>
            </a:r>
            <a:r>
              <a:rPr lang="en-US" b="1" dirty="0" err="1" smtClean="0">
                <a:latin typeface="Times New Roman" pitchFamily="18" charset="0"/>
                <a:cs typeface="Times New Roman" pitchFamily="18" charset="0"/>
              </a:rPr>
              <a:t>Reprofiling</a:t>
            </a:r>
            <a:r>
              <a:rPr lang="en-US" b="1" dirty="0" smtClean="0">
                <a:latin typeface="Times New Roman" pitchFamily="18" charset="0"/>
                <a:cs typeface="Times New Roman" pitchFamily="18" charset="0"/>
              </a:rPr>
              <a:t> should be done by Rail Grinding machine</a:t>
            </a:r>
            <a:r>
              <a:rPr lang="en-US" dirty="0" smtClean="0">
                <a:latin typeface="Times New Roman" pitchFamily="18" charset="0"/>
                <a:cs typeface="Times New Roman" pitchFamily="18" charset="0"/>
              </a:rPr>
              <a:t> for prolonging rail life as well to prevent defects in rail head. </a:t>
            </a:r>
          </a:p>
          <a:p>
            <a:endParaRPr lang="en-US" b="1" dirty="0" smtClean="0"/>
          </a:p>
          <a:p>
            <a:r>
              <a:rPr lang="en-US" b="1" dirty="0" smtClean="0">
                <a:latin typeface="Times New Roman" pitchFamily="18" charset="0"/>
                <a:cs typeface="Times New Roman" pitchFamily="18" charset="0"/>
              </a:rPr>
              <a:t>Track Transition areas (Bridge approaches, Level crossings &amp; special track works)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Due to differential settlement, extra track stiffness and differential damping track    </a:t>
            </a:r>
          </a:p>
          <a:p>
            <a:pPr algn="just"/>
            <a:r>
              <a:rPr lang="en-US" dirty="0" smtClean="0">
                <a:latin typeface="Times New Roman" pitchFamily="18" charset="0"/>
                <a:cs typeface="Times New Roman" pitchFamily="18" charset="0"/>
              </a:rPr>
              <a:t>         Components gets damaged quite early. </a:t>
            </a:r>
          </a:p>
          <a:p>
            <a:r>
              <a:rPr lang="en-US" dirty="0" smtClean="0">
                <a:latin typeface="Times New Roman" pitchFamily="18" charset="0"/>
                <a:cs typeface="Times New Roman" pitchFamily="18" charset="0"/>
              </a:rPr>
              <a:t>*       Extra track maintenance is required of these difficult locations 	</a:t>
            </a:r>
          </a:p>
          <a:p>
            <a:pPr lvl="0" algn="just" eaLnBrk="0" fontAlgn="base" hangingPunct="0">
              <a:spcBef>
                <a:spcPct val="0"/>
              </a:spcBef>
              <a:spcAft>
                <a:spcPct val="0"/>
              </a:spcAft>
              <a:tabLst>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Bridges:  </a:t>
            </a:r>
            <a:r>
              <a:rPr lang="en-US" dirty="0" smtClean="0">
                <a:latin typeface="Times New Roman" pitchFamily="18" charset="0"/>
                <a:ea typeface="Calibri" pitchFamily="34" charset="0"/>
                <a:cs typeface="Times New Roman" pitchFamily="18" charset="0"/>
              </a:rPr>
              <a:t>Bridges should be designed for heavier loading. Quality of bridge construction and maintenance requires to be improved.</a:t>
            </a:r>
            <a:endParaRPr lang="en-US"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Level Crossings: </a:t>
            </a:r>
            <a:endParaRPr lang="en-US"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 </a:t>
            </a:r>
            <a:r>
              <a:rPr lang="en-US" dirty="0" smtClean="0">
                <a:latin typeface="Times New Roman" pitchFamily="18" charset="0"/>
                <a:ea typeface="Calibri" pitchFamily="34" charset="0"/>
                <a:cs typeface="Times New Roman" pitchFamily="18" charset="0"/>
              </a:rPr>
              <a:t>-  	No Unmanned level crossing </a:t>
            </a:r>
            <a:endParaRPr lang="en-US"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dirty="0" smtClean="0">
                <a:latin typeface="Times New Roman" pitchFamily="18" charset="0"/>
                <a:ea typeface="Calibri" pitchFamily="34" charset="0"/>
                <a:cs typeface="Times New Roman" pitchFamily="18" charset="0"/>
              </a:rPr>
              <a:t> -  	Manned level crossing should be avoided. However, in unavoidable circumstances, it 	must be interlocked with signals.</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763000" cy="6124754"/>
          </a:xfrm>
          <a:prstGeom prst="rect">
            <a:avLst/>
          </a:prstGeom>
        </p:spPr>
        <p:txBody>
          <a:bodyPr wrap="square">
            <a:spAutoFit/>
          </a:bodyPr>
          <a:lstStyle/>
          <a:p>
            <a:pPr lvl="0" algn="just" eaLnBrk="0" fontAlgn="base" hangingPunct="0">
              <a:spcBef>
                <a:spcPct val="0"/>
              </a:spcBef>
              <a:spcAft>
                <a:spcPct val="0"/>
              </a:spcAf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457200" algn="l"/>
              </a:tabLst>
            </a:pPr>
            <a:r>
              <a:rPr lang="en-US" b="1" dirty="0" smtClean="0">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pPr>
            <a:r>
              <a:rPr lang="en-US" b="1" dirty="0" smtClean="0">
                <a:latin typeface="Times New Roman" pitchFamily="18" charset="0"/>
                <a:ea typeface="Calibri" pitchFamily="34" charset="0"/>
                <a:cs typeface="Times New Roman" pitchFamily="18" charset="0"/>
              </a:rPr>
              <a:t>       I</a:t>
            </a:r>
            <a:r>
              <a:rPr lang="en-US" sz="2000" b="1" dirty="0" smtClean="0">
                <a:latin typeface="Times New Roman" pitchFamily="18" charset="0"/>
                <a:ea typeface="Calibri" pitchFamily="34" charset="0"/>
                <a:cs typeface="Times New Roman" pitchFamily="18" charset="0"/>
              </a:rPr>
              <a:t>mprovement in Rolling Stock   </a:t>
            </a:r>
            <a:endParaRPr lang="en-US" sz="20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2000" dirty="0" smtClean="0">
                <a:latin typeface="Times New Roman" pitchFamily="18" charset="0"/>
                <a:ea typeface="Calibri" pitchFamily="34" charset="0"/>
                <a:cs typeface="Times New Roman" pitchFamily="18" charset="0"/>
              </a:rPr>
              <a:t>      </a:t>
            </a:r>
            <a:r>
              <a:rPr lang="en-US" sz="2000" b="1" dirty="0" smtClean="0">
                <a:latin typeface="Times New Roman" pitchFamily="18" charset="0"/>
                <a:ea typeface="Calibri" pitchFamily="34" charset="0"/>
                <a:cs typeface="Times New Roman" pitchFamily="18" charset="0"/>
              </a:rPr>
              <a:t>LHB coaches</a:t>
            </a:r>
            <a:r>
              <a:rPr lang="en-US" sz="2000" dirty="0" smtClean="0">
                <a:latin typeface="Times New Roman" pitchFamily="18" charset="0"/>
                <a:ea typeface="Calibri" pitchFamily="34" charset="0"/>
                <a:cs typeface="Times New Roman" pitchFamily="18" charset="0"/>
              </a:rPr>
              <a:t> are cleared for regular operation </a:t>
            </a:r>
            <a:r>
              <a:rPr lang="en-US" sz="2000" dirty="0" err="1" smtClean="0">
                <a:latin typeface="Times New Roman" pitchFamily="18" charset="0"/>
                <a:ea typeface="Calibri" pitchFamily="34" charset="0"/>
                <a:cs typeface="Times New Roman" pitchFamily="18" charset="0"/>
              </a:rPr>
              <a:t>upto</a:t>
            </a:r>
            <a:r>
              <a:rPr lang="en-US" sz="2000" dirty="0" smtClean="0">
                <a:latin typeface="Times New Roman" pitchFamily="18" charset="0"/>
                <a:ea typeface="Calibri" pitchFamily="34" charset="0"/>
                <a:cs typeface="Times New Roman" pitchFamily="18" charset="0"/>
              </a:rPr>
              <a:t> a maximum speed of 160 </a:t>
            </a:r>
          </a:p>
          <a:p>
            <a:pPr lvl="0" algn="just" eaLnBrk="0" fontAlgn="base" hangingPunct="0">
              <a:spcBef>
                <a:spcPct val="0"/>
              </a:spcBef>
              <a:spcAft>
                <a:spcPct val="0"/>
              </a:spcAft>
              <a:tabLst>
                <a:tab pos="457200" algn="l"/>
              </a:tabLst>
            </a:pPr>
            <a:r>
              <a:rPr lang="en-US" sz="2000" dirty="0" smtClean="0">
                <a:latin typeface="Times New Roman" pitchFamily="18" charset="0"/>
                <a:ea typeface="Calibri" pitchFamily="34" charset="0"/>
                <a:cs typeface="Times New Roman" pitchFamily="18" charset="0"/>
              </a:rPr>
              <a:t>      </a:t>
            </a:r>
            <a:r>
              <a:rPr lang="en-US" sz="2000" dirty="0" err="1" smtClean="0">
                <a:latin typeface="Times New Roman" pitchFamily="18" charset="0"/>
                <a:ea typeface="Calibri" pitchFamily="34" charset="0"/>
                <a:cs typeface="Times New Roman" pitchFamily="18" charset="0"/>
              </a:rPr>
              <a:t>kmph</a:t>
            </a:r>
            <a:r>
              <a:rPr lang="en-US" sz="2000" dirty="0" smtClean="0">
                <a:latin typeface="Times New Roman" pitchFamily="18" charset="0"/>
                <a:ea typeface="Calibri" pitchFamily="34" charset="0"/>
                <a:cs typeface="Times New Roman" pitchFamily="18" charset="0"/>
              </a:rPr>
              <a:t>.  However for higher speed all the coaches will have to be air conditioned       </a:t>
            </a:r>
          </a:p>
          <a:p>
            <a:pPr lvl="0" algn="just" eaLnBrk="0" fontAlgn="base" hangingPunct="0">
              <a:spcBef>
                <a:spcPct val="0"/>
              </a:spcBef>
              <a:spcAft>
                <a:spcPct val="0"/>
              </a:spcAft>
              <a:tabLst>
                <a:tab pos="457200" algn="l"/>
              </a:tabLst>
            </a:pPr>
            <a:r>
              <a:rPr lang="en-US" sz="2000" dirty="0" smtClean="0">
                <a:latin typeface="Times New Roman" pitchFamily="18" charset="0"/>
                <a:ea typeface="Calibri" pitchFamily="34" charset="0"/>
                <a:cs typeface="Times New Roman" pitchFamily="18" charset="0"/>
              </a:rPr>
              <a:t>      to avoid dust ingress and air blast.</a:t>
            </a:r>
          </a:p>
          <a:p>
            <a:r>
              <a:rPr lang="en-US" sz="2000" b="1" dirty="0" smtClean="0">
                <a:latin typeface="Times New Roman" pitchFamily="18" charset="0"/>
                <a:cs typeface="Times New Roman" pitchFamily="18" charset="0"/>
              </a:rPr>
              <a:t>      TALGO Coaches : </a:t>
            </a:r>
            <a:r>
              <a:rPr lang="en-US" sz="2000" dirty="0" smtClean="0">
                <a:latin typeface="Times New Roman" pitchFamily="18" charset="0"/>
                <a:cs typeface="Times New Roman" pitchFamily="18" charset="0"/>
              </a:rPr>
              <a:t>Trains on conventional rail-</a:t>
            </a:r>
          </a:p>
          <a:p>
            <a:r>
              <a:rPr lang="en-US" sz="2000" dirty="0" smtClean="0">
                <a:latin typeface="Times New Roman" pitchFamily="18" charset="0"/>
                <a:cs typeface="Times New Roman" pitchFamily="18" charset="0"/>
              </a:rPr>
              <a:t>      roads have been the fore-runners for Higher-Speed</a:t>
            </a:r>
          </a:p>
          <a:p>
            <a:r>
              <a:rPr lang="en-US" sz="2000" dirty="0" smtClean="0">
                <a:latin typeface="Times New Roman" pitchFamily="18" charset="0"/>
                <a:cs typeface="Times New Roman" pitchFamily="18" charset="0"/>
              </a:rPr>
              <a:t>      Trains” in Spain, France, Switzerland and Russia.,</a:t>
            </a:r>
          </a:p>
          <a:p>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Talgo</a:t>
            </a:r>
            <a:r>
              <a:rPr lang="en-US" sz="2000" dirty="0" smtClean="0">
                <a:latin typeface="Times New Roman" pitchFamily="18" charset="0"/>
                <a:cs typeface="Times New Roman" pitchFamily="18" charset="0"/>
              </a:rPr>
              <a:t> coaches with their lower weight generate </a:t>
            </a:r>
          </a:p>
          <a:p>
            <a:r>
              <a:rPr lang="en-US" sz="2000" dirty="0" smtClean="0">
                <a:latin typeface="Times New Roman" pitchFamily="18" charset="0"/>
                <a:cs typeface="Times New Roman" pitchFamily="18" charset="0"/>
              </a:rPr>
              <a:t>      lower centrifugal forces and  can run faster. </a:t>
            </a:r>
          </a:p>
          <a:p>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Talgo</a:t>
            </a:r>
            <a:r>
              <a:rPr lang="en-US" sz="2000" dirty="0" smtClean="0">
                <a:latin typeface="Times New Roman" pitchFamily="18" charset="0"/>
                <a:cs typeface="Times New Roman" pitchFamily="18" charset="0"/>
              </a:rPr>
              <a:t> coaches trains are one of the possible  </a:t>
            </a:r>
          </a:p>
          <a:p>
            <a:r>
              <a:rPr lang="en-US" sz="2000" dirty="0" smtClean="0">
                <a:latin typeface="Times New Roman" pitchFamily="18" charset="0"/>
                <a:cs typeface="Times New Roman" pitchFamily="18" charset="0"/>
              </a:rPr>
              <a:t>      alternatives for running semi-high trains on IR.                </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Tilting trains: </a:t>
            </a:r>
            <a:r>
              <a:rPr lang="en-US" sz="2000" dirty="0" smtClean="0">
                <a:latin typeface="Times New Roman" pitchFamily="18" charset="0"/>
                <a:cs typeface="Times New Roman" pitchFamily="18" charset="0"/>
              </a:rPr>
              <a:t>To overcome the limitation of speed</a:t>
            </a:r>
          </a:p>
          <a:p>
            <a:r>
              <a:rPr lang="en-US" sz="2000" dirty="0" smtClean="0">
                <a:latin typeface="Times New Roman" pitchFamily="18" charset="0"/>
                <a:cs typeface="Times New Roman" pitchFamily="18" charset="0"/>
              </a:rPr>
              <a:t>      on account of tight curves vehicles with tilting	 </a:t>
            </a:r>
            <a:r>
              <a:rPr lang="en-US" b="1" dirty="0" smtClean="0">
                <a:latin typeface="Times New Roman" pitchFamily="18" charset="0"/>
                <a:cs typeface="Times New Roman" pitchFamily="18" charset="0"/>
              </a:rPr>
              <a:t>Figure 4: </a:t>
            </a:r>
            <a:r>
              <a:rPr lang="en-US" b="1" dirty="0" err="1" smtClean="0">
                <a:latin typeface="Times New Roman" pitchFamily="18" charset="0"/>
                <a:cs typeface="Times New Roman" pitchFamily="18" charset="0"/>
              </a:rPr>
              <a:t>Talgo</a:t>
            </a:r>
            <a:r>
              <a:rPr lang="en-US" b="1" dirty="0" smtClean="0">
                <a:latin typeface="Times New Roman" pitchFamily="18" charset="0"/>
                <a:cs typeface="Times New Roman" pitchFamily="18" charset="0"/>
              </a:rPr>
              <a:t> Coaches </a:t>
            </a:r>
            <a:r>
              <a:rPr lang="en-US" sz="2000" b="1" dirty="0" smtClean="0">
                <a:latin typeface="Times New Roman" pitchFamily="18" charset="0"/>
                <a:cs typeface="Times New Roman" pitchFamily="18" charset="0"/>
              </a:rPr>
              <a:t>Train </a:t>
            </a:r>
          </a:p>
          <a:p>
            <a:r>
              <a:rPr lang="en-US" sz="2000" dirty="0" smtClean="0">
                <a:latin typeface="Times New Roman" pitchFamily="18" charset="0"/>
                <a:cs typeface="Times New Roman" pitchFamily="18" charset="0"/>
              </a:rPr>
              <a:t>      suspension system can be used. </a:t>
            </a:r>
          </a:p>
          <a:p>
            <a:r>
              <a:rPr lang="en-US" sz="2000" dirty="0" smtClean="0">
                <a:latin typeface="Times New Roman" pitchFamily="18" charset="0"/>
                <a:cs typeface="Times New Roman" pitchFamily="18" charset="0"/>
              </a:rPr>
              <a:t>    - For mixed traffic requirement, tilting trains are not recommended for IR due to  </a:t>
            </a:r>
          </a:p>
          <a:p>
            <a:r>
              <a:rPr lang="en-US" sz="2000" dirty="0" smtClean="0">
                <a:latin typeface="Times New Roman" pitchFamily="18" charset="0"/>
                <a:cs typeface="Times New Roman" pitchFamily="18" charset="0"/>
              </a:rPr>
              <a:t>      practical problems based on Global experience.   </a:t>
            </a:r>
          </a:p>
        </p:txBody>
      </p:sp>
      <p:sp>
        <p:nvSpPr>
          <p:cNvPr id="37889" name="Rectangle 1"/>
          <p:cNvSpPr>
            <a:spLocks noChangeArrowheads="1"/>
          </p:cNvSpPr>
          <p:nvPr/>
        </p:nvSpPr>
        <p:spPr bwMode="auto">
          <a:xfrm>
            <a:off x="228600" y="247470"/>
            <a:ext cx="89154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Fencing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speed higher than 160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fencing of the entire section may </a:t>
            </a:r>
            <a:r>
              <a:rPr lang="en-US" sz="2000" dirty="0" smtClean="0">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become necessary.  For speed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upto</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160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fencing can be need based in the </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vicinity of the</a:t>
            </a: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habilitation and in approach of major bridges, level crossings etc.</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pic>
        <p:nvPicPr>
          <p:cNvPr id="4" name="Picture 3" descr="Image result for talgo coaches india"/>
          <p:cNvPicPr/>
          <p:nvPr/>
        </p:nvPicPr>
        <p:blipFill>
          <a:blip r:embed="rId2"/>
          <a:srcRect/>
          <a:stretch>
            <a:fillRect/>
          </a:stretch>
        </p:blipFill>
        <p:spPr bwMode="auto">
          <a:xfrm>
            <a:off x="6019800" y="2362200"/>
            <a:ext cx="2803226" cy="2590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n 2"/>
          <p:cNvSpPr/>
          <p:nvPr/>
        </p:nvSpPr>
        <p:spPr>
          <a:xfrm>
            <a:off x="3276600" y="6096000"/>
            <a:ext cx="381000" cy="304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4" name="Sun 3"/>
          <p:cNvSpPr/>
          <p:nvPr/>
        </p:nvSpPr>
        <p:spPr>
          <a:xfrm>
            <a:off x="5486400" y="6096000"/>
            <a:ext cx="381000" cy="304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2529" name="Rectangle 1"/>
          <p:cNvSpPr>
            <a:spLocks noChangeArrowheads="1"/>
          </p:cNvSpPr>
          <p:nvPr/>
        </p:nvSpPr>
        <p:spPr bwMode="auto">
          <a:xfrm>
            <a:off x="228600" y="304800"/>
            <a:ext cx="86106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005C2A"/>
                </a:solidFill>
                <a:effectLst/>
                <a:latin typeface="Times New Roman" pitchFamily="18" charset="0"/>
                <a:ea typeface="Calibri" pitchFamily="34" charset="0"/>
                <a:cs typeface="Times New Roman" pitchFamily="18" charset="0"/>
              </a:rPr>
              <a:t>7. </a:t>
            </a:r>
            <a:r>
              <a:rPr kumimoji="0" lang="en-US" sz="2800" b="1" i="1" u="none" strike="noStrike" cap="none" normalizeH="0" baseline="0" dirty="0" err="1" smtClean="0">
                <a:ln>
                  <a:noFill/>
                </a:ln>
                <a:solidFill>
                  <a:srgbClr val="005C2A"/>
                </a:solidFill>
                <a:effectLst/>
                <a:latin typeface="Times New Roman" pitchFamily="18" charset="0"/>
                <a:ea typeface="Calibri" pitchFamily="34" charset="0"/>
                <a:cs typeface="Times New Roman" pitchFamily="18" charset="0"/>
              </a:rPr>
              <a:t>Summarising</a:t>
            </a:r>
            <a:r>
              <a:rPr kumimoji="0" lang="en-US" sz="2800" b="1" i="1" u="none" strike="noStrike" cap="none" normalizeH="0" baseline="0" dirty="0" smtClean="0">
                <a:ln>
                  <a:noFill/>
                </a:ln>
                <a:solidFill>
                  <a:srgbClr val="005C2A"/>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1" u="none" strike="noStrike" cap="none" normalizeH="0" baseline="0" dirty="0" smtClean="0">
              <a:ln>
                <a:noFill/>
              </a:ln>
              <a:solidFill>
                <a:srgbClr val="005C2A"/>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Based on experience of Global Railways including Indian Railways for, (</a:t>
            </a:r>
            <a:r>
              <a:rPr kumimoji="0" lang="en-US" sz="2800" b="1" i="1" u="none" strike="noStrike" cap="none" normalizeH="0" baseline="0" dirty="0" err="1" smtClean="0">
                <a:ln>
                  <a:noFill/>
                </a:ln>
                <a:solidFill>
                  <a:schemeClr val="accent6">
                    <a:lumMod val="50000"/>
                  </a:schemeClr>
                </a:solidFill>
                <a:effectLst/>
                <a:latin typeface="Times New Roman" pitchFamily="18" charset="0"/>
                <a:ea typeface="Calibri" pitchFamily="34" charset="0"/>
                <a:cs typeface="Times New Roman" pitchFamily="18" charset="0"/>
              </a:rPr>
              <a:t>i</a:t>
            </a:r>
            <a:r>
              <a:rPr kumimoji="0" lang="en-US" sz="2800" b="1" i="1"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high speed routes (ii) semi-high speed routes (iii) Heavy axle load routes including DFC.  Appropriate Track-technology has been suggested, consisting of track standards, </a:t>
            </a:r>
            <a:r>
              <a:rPr lang="en-US" sz="2800" b="1" i="1" dirty="0" smtClean="0">
                <a:solidFill>
                  <a:schemeClr val="accent6">
                    <a:lumMod val="50000"/>
                  </a:schemeClr>
                </a:solidFill>
                <a:latin typeface="Times New Roman" pitchFamily="18" charset="0"/>
                <a:ea typeface="Calibri" pitchFamily="34" charset="0"/>
                <a:cs typeface="Times New Roman" pitchFamily="18" charset="0"/>
              </a:rPr>
              <a:t>t</a:t>
            </a:r>
            <a:r>
              <a:rPr kumimoji="0" lang="en-US" sz="2800" b="1" i="1"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rack maintenance etc which is likely to meet the challenge of mixed traffic regime of running of semi high speed trains as well as heavy axle load trains.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400" b="1" i="1" dirty="0" smtClean="0">
              <a:solidFill>
                <a:schemeClr val="accent6">
                  <a:lumMod val="50000"/>
                </a:schemeClr>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1" u="none" strike="noStrike" cap="none" normalizeH="0" baseline="0" dirty="0" smtClean="0">
              <a:ln>
                <a:noFill/>
              </a:ln>
              <a:solidFill>
                <a:srgbClr val="005C2A"/>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2800" b="1" i="1" dirty="0" smtClean="0">
                <a:solidFill>
                  <a:srgbClr val="C00000"/>
                </a:solidFill>
                <a:latin typeface="Times New Roman" pitchFamily="18" charset="0"/>
                <a:cs typeface="Times New Roman" pitchFamily="18" charset="0"/>
              </a:rPr>
              <a:t>THANKS  </a:t>
            </a:r>
            <a:endParaRPr kumimoji="0" lang="en-US" sz="2800" b="1" i="1"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5417"/>
            <a:ext cx="8686801"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b="1" dirty="0" smtClean="0">
                <a:latin typeface="Times New Roman" pitchFamily="18" charset="0"/>
                <a:cs typeface="Times New Roman" pitchFamily="18" charset="0"/>
              </a:rPr>
              <a:t>1.   Synopsis/Introduction </a:t>
            </a:r>
            <a:endParaRPr lang="en-US" sz="2400" dirty="0" smtClean="0">
              <a:latin typeface="Times New Roman" pitchFamily="18" charset="0"/>
              <a:cs typeface="Times New Roman" pitchFamily="18" charset="0"/>
            </a:endParaRPr>
          </a:p>
          <a:p>
            <a:pPr algn="just"/>
            <a:endParaRPr lang="en-US" sz="2000" i="1"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IR are going ahead in a big way to introduce semi high speed trains which 	should be cost effective &amp; can be done </a:t>
            </a:r>
            <a:r>
              <a:rPr lang="en-US" sz="2000" dirty="0" err="1" smtClean="0">
                <a:latin typeface="Times New Roman" pitchFamily="18" charset="0"/>
                <a:cs typeface="Times New Roman" pitchFamily="18" charset="0"/>
              </a:rPr>
              <a:t>expediously</a:t>
            </a:r>
            <a:r>
              <a:rPr lang="en-US" sz="2000" dirty="0" smtClean="0">
                <a:latin typeface="Times New Roman" pitchFamily="18" charset="0"/>
                <a:cs typeface="Times New Roman" pitchFamily="18" charset="0"/>
              </a:rPr>
              <a:t>. On the same track, 	the Railway are also planning to run heavy axle load trains to 	improve its 	economy &amp; make Railway self reliant.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Track, being the basic infrastructure has to be updated/developed to 	provide 	appropriate track technology as to ensure that it meets the 	challenges of mixed traffic of semi high speed as well as of heavy axle 	loads.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The authors have made a detailed study of track standards required for 	high speed trains/semi high speed trains as well as trains with heavy axle 	loads on Indian Railways as well as of other developed railway system of 	world such as Japan, Germany, France, USA etc.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Based on experience gained by Global Railways including Indian 	Railway the authors have made an effort to </a:t>
            </a:r>
            <a:r>
              <a:rPr lang="en-US" sz="2000" b="1" dirty="0" smtClean="0">
                <a:latin typeface="Times New Roman" pitchFamily="18" charset="0"/>
                <a:cs typeface="Times New Roman" pitchFamily="18" charset="0"/>
              </a:rPr>
              <a:t>suggest appropriate Track 	technology, to give best output to IR with safety, comfort &amp; efficiency 	for mixed traffic regime of Semi high speed &amp; heavy axle load trains.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077200" cy="9664184"/>
          </a:xfrm>
          <a:prstGeom prst="rect">
            <a:avLst/>
          </a:prstGeom>
        </p:spPr>
        <p:txBody>
          <a:bodyPr wrap="square">
            <a:spAutoFit/>
          </a:bodyPr>
          <a:lstStyle/>
          <a:p>
            <a:pPr algn="ctr"/>
            <a:r>
              <a:rPr lang="en-US" sz="2000" b="1" dirty="0" smtClean="0"/>
              <a:t>	</a:t>
            </a:r>
            <a:r>
              <a:rPr lang="en-US" sz="2400" b="1" dirty="0" smtClean="0"/>
              <a:t>2.  </a:t>
            </a:r>
            <a:r>
              <a:rPr lang="en-US" sz="2400" b="1" dirty="0" smtClean="0">
                <a:latin typeface="Times New Roman" pitchFamily="18" charset="0"/>
                <a:cs typeface="Times New Roman" pitchFamily="18" charset="0"/>
              </a:rPr>
              <a:t>Methodology adopted to tackle the problem </a:t>
            </a:r>
            <a:endParaRPr lang="en-US" sz="24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As there is hardly any literature available of running semi high 	speed trains on IR as well as on world Railways. It is proposed to 	make a study of high speed railway systems as well as of Semi-	high speed trains   at global level including Indian railways &amp; try 	to get an idea of track standards for the same. </a:t>
            </a:r>
          </a:p>
          <a:p>
            <a:pPr algn="just"/>
            <a:r>
              <a:rPr lang="en-US" sz="2000" dirty="0" smtClean="0">
                <a:latin typeface="Times New Roman" pitchFamily="18" charset="0"/>
                <a:cs typeface="Times New Roman" pitchFamily="18" charset="0"/>
              </a:rPr>
              <a:t>*	Similarly, it is proposed to have a study of running heavy axle 	loads 	trains on Global railways including Indian Railways &amp; get an Idea 	of track standards for the same.  </a:t>
            </a:r>
          </a:p>
          <a:p>
            <a:pPr algn="just"/>
            <a:r>
              <a:rPr lang="en-US" sz="2000" dirty="0" smtClean="0">
                <a:latin typeface="Times New Roman" pitchFamily="18" charset="0"/>
                <a:cs typeface="Times New Roman" pitchFamily="18" charset="0"/>
              </a:rPr>
              <a:t>*	As track standards/specifications are bit different in moving 	semi-	high speed trains on one side &amp; heavy axle load trains on other 	side, it is a challenging job for Railway engineers to 	optimize the 	track standards so as to move both types of traffic with 	maximum efficiency. </a:t>
            </a:r>
          </a:p>
          <a:p>
            <a:pPr algn="just"/>
            <a:r>
              <a:rPr lang="en-US" sz="2000" dirty="0" smtClean="0">
                <a:latin typeface="Times New Roman" pitchFamily="18" charset="0"/>
                <a:cs typeface="Times New Roman" pitchFamily="18" charset="0"/>
              </a:rPr>
              <a:t>*	Finally taking an overall view, efforts have been made to </a:t>
            </a:r>
            <a:r>
              <a:rPr lang="en-US" sz="2000" b="1" dirty="0" smtClean="0">
                <a:latin typeface="Times New Roman" pitchFamily="18" charset="0"/>
                <a:cs typeface="Times New Roman" pitchFamily="18" charset="0"/>
              </a:rPr>
              <a:t>suggest 	appropriate track technology which can give optimum output</a:t>
            </a:r>
            <a:r>
              <a:rPr lang="en-US" sz="2000" dirty="0" smtClean="0">
                <a:latin typeface="Times New Roman" pitchFamily="18" charset="0"/>
                <a:cs typeface="Times New Roman" pitchFamily="18" charset="0"/>
              </a:rPr>
              <a:t> in 	mixed traffic regime of semi high speed &amp; heavy axle loads 	traffic.   </a:t>
            </a:r>
          </a:p>
          <a:p>
            <a:pPr algn="just"/>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p>
          <a:p>
            <a:endParaRPr lang="en-US" sz="2000" dirty="0" smtClean="0">
              <a:solidFill>
                <a:srgbClr val="005C2A"/>
              </a:solidFill>
            </a:endParaRPr>
          </a:p>
          <a:p>
            <a:endParaRPr lang="en-US" sz="2000" dirty="0" smtClean="0">
              <a:solidFill>
                <a:srgbClr val="005C2A"/>
              </a:solidFill>
            </a:endParaRPr>
          </a:p>
          <a:p>
            <a:endParaRPr lang="en-IN" dirty="0" smtClean="0"/>
          </a:p>
          <a:p>
            <a:endParaRPr lang="en-IN" dirty="0" smtClean="0"/>
          </a:p>
          <a:p>
            <a:pPr>
              <a:buFontTx/>
              <a:buChar char="-"/>
            </a:pPr>
            <a:endParaRPr lang="en-US" dirty="0" smtClean="0"/>
          </a:p>
          <a:p>
            <a:pPr>
              <a:buFontTx/>
              <a:buChar char="-"/>
            </a:pPr>
            <a:endParaRPr lang="en-US" dirty="0" smtClean="0"/>
          </a:p>
          <a:p>
            <a:pPr>
              <a:buFontTx/>
              <a:buChar char="-"/>
            </a:pPr>
            <a:endParaRPr lang="en-US" dirty="0" smtClean="0"/>
          </a:p>
          <a:p>
            <a:pPr>
              <a:buFontTx/>
              <a:buChar char="-"/>
            </a:pPr>
            <a:endParaRPr lang="en-US" dirty="0" smtClean="0"/>
          </a:p>
          <a:p>
            <a:pPr>
              <a:buFontTx/>
              <a:buChar char="-"/>
            </a:pPr>
            <a:endParaRPr lang="en-US" dirty="0" smtClean="0"/>
          </a:p>
          <a:p>
            <a:pPr>
              <a:buFontTx/>
              <a:buChar char="-"/>
            </a:pPr>
            <a:endParaRPr lang="en-US" dirty="0" smtClean="0"/>
          </a:p>
          <a:p>
            <a:pPr>
              <a:buFontTx/>
              <a:buChar char="-"/>
            </a:pPr>
            <a:r>
              <a:rPr lang="en-US" dirty="0" smtClean="0"/>
              <a:t> </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52400" y="1828800"/>
            <a:ext cx="444352"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57175" algn="r"/>
                <a:tab pos="428625" algn="l"/>
                <a:tab pos="1343025" algn="l"/>
                <a:tab pos="2828925" algn="l"/>
                <a:tab pos="4257675"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990600" y="5334000"/>
            <a:ext cx="184731" cy="369332"/>
          </a:xfrm>
          <a:prstGeom prst="rect">
            <a:avLst/>
          </a:prstGeom>
          <a:noFill/>
        </p:spPr>
        <p:txBody>
          <a:bodyPr wrap="none" rtlCol="0">
            <a:spAutoFit/>
          </a:bodyPr>
          <a:lstStyle/>
          <a:p>
            <a:endParaRPr lang="en-IN" dirty="0"/>
          </a:p>
        </p:txBody>
      </p:sp>
      <p:sp>
        <p:nvSpPr>
          <p:cNvPr id="14338" name="Rectangle 2"/>
          <p:cNvSpPr>
            <a:spLocks noChangeArrowheads="1"/>
          </p:cNvSpPr>
          <p:nvPr/>
        </p:nvSpPr>
        <p:spPr bwMode="auto">
          <a:xfrm>
            <a:off x="381000" y="4953000"/>
            <a:ext cx="8610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57175" algn="r"/>
                <a:tab pos="428625" algn="l"/>
              </a:tabLst>
            </a:pPr>
            <a:endParaRPr kumimoji="0" lang="en-US" sz="3200" b="1" i="1" u="none" strike="noStrike" cap="none" normalizeH="0" baseline="0" dirty="0" smtClean="0">
              <a:ln>
                <a:noFill/>
              </a:ln>
              <a:solidFill>
                <a:srgbClr val="005C2A"/>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57175" algn="r"/>
                <a:tab pos="428625" algn="l"/>
              </a:tabLst>
            </a:pPr>
            <a:endParaRPr kumimoji="0" lang="en-US" sz="3200" b="1" i="1" u="none" strike="noStrike" cap="none" normalizeH="0" baseline="0" dirty="0" smtClean="0">
              <a:ln>
                <a:noFill/>
              </a:ln>
              <a:solidFill>
                <a:srgbClr val="005C2A"/>
              </a:solidFill>
              <a:effectLst/>
              <a:latin typeface="Arial" pitchFamily="34" charset="0"/>
              <a:cs typeface="Arial" pitchFamily="34" charset="0"/>
            </a:endParaRPr>
          </a:p>
        </p:txBody>
      </p:sp>
      <p:sp>
        <p:nvSpPr>
          <p:cNvPr id="5" name="TextBox 4"/>
          <p:cNvSpPr txBox="1"/>
          <p:nvPr/>
        </p:nvSpPr>
        <p:spPr>
          <a:xfrm>
            <a:off x="228601" y="457200"/>
            <a:ext cx="8686799" cy="7725192"/>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3.   High Speed trains on World Railways</a:t>
            </a:r>
            <a:endParaRPr lang="en-US" sz="24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t>
            </a:r>
          </a:p>
          <a:p>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What is a high speed train: </a:t>
            </a:r>
            <a:r>
              <a:rPr lang="en-US" sz="2200" dirty="0" smtClean="0">
                <a:latin typeface="Times New Roman" pitchFamily="18" charset="0"/>
                <a:cs typeface="Times New Roman" pitchFamily="18" charset="0"/>
              </a:rPr>
              <a:t>UIC defines a high speed train as 	one that runs over 250 </a:t>
            </a:r>
            <a:r>
              <a:rPr lang="en-US" sz="2200" dirty="0" err="1" smtClean="0">
                <a:latin typeface="Times New Roman" pitchFamily="18" charset="0"/>
                <a:cs typeface="Times New Roman" pitchFamily="18" charset="0"/>
              </a:rPr>
              <a:t>kmph</a:t>
            </a:r>
            <a:r>
              <a:rPr lang="en-US" sz="2200" dirty="0" smtClean="0">
                <a:latin typeface="Times New Roman" pitchFamily="18" charset="0"/>
                <a:cs typeface="Times New Roman" pitchFamily="18" charset="0"/>
              </a:rPr>
              <a:t>. on dedicated tracks or at over 200 	</a:t>
            </a:r>
            <a:r>
              <a:rPr lang="en-US" sz="2200" dirty="0" err="1" smtClean="0">
                <a:latin typeface="Times New Roman" pitchFamily="18" charset="0"/>
                <a:cs typeface="Times New Roman" pitchFamily="18" charset="0"/>
              </a:rPr>
              <a:t>kmph</a:t>
            </a:r>
            <a:r>
              <a:rPr lang="en-US" sz="2200" dirty="0" smtClean="0">
                <a:latin typeface="Times New Roman" pitchFamily="18" charset="0"/>
                <a:cs typeface="Times New Roman" pitchFamily="18" charset="0"/>
              </a:rPr>
              <a:t>. on upgraded conventional tracks.</a:t>
            </a:r>
          </a:p>
          <a:p>
            <a:pPr algn="just"/>
            <a:endParaRPr lang="en-US" sz="2200"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	History of High Speed Railways</a:t>
            </a:r>
          </a:p>
          <a:p>
            <a:pPr algn="just"/>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The Construction of first high speed railways started in 1959 in 	Japan of </a:t>
            </a:r>
            <a:r>
              <a:rPr lang="en-US" sz="2200" dirty="0" err="1" smtClean="0">
                <a:latin typeface="Times New Roman" pitchFamily="18" charset="0"/>
                <a:cs typeface="Times New Roman" pitchFamily="18" charset="0"/>
              </a:rPr>
              <a:t>Tokaido</a:t>
            </a:r>
            <a:r>
              <a:rPr lang="en-US" sz="2200" dirty="0" smtClean="0">
                <a:latin typeface="Times New Roman" pitchFamily="18" charset="0"/>
                <a:cs typeface="Times New Roman" pitchFamily="18" charset="0"/>
              </a:rPr>
              <a:t>-Osaka Section. Operations began on 1 Oct, 	1964. This line is the world’s busiest high-speed rail line.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(ii)	This revolutionary concept of high speed trains was caught on in 	Europe 	in the 1980s ,followed by other countries like USA, 	Russia &amp; lately in China.  In the last four decades, there has been 	spectacular technological progress allowing speeds to be raised to 	350 </a:t>
            </a:r>
            <a:r>
              <a:rPr lang="en-US" sz="2200" dirty="0" err="1" smtClean="0">
                <a:latin typeface="Times New Roman" pitchFamily="18" charset="0"/>
                <a:cs typeface="Times New Roman" pitchFamily="18" charset="0"/>
              </a:rPr>
              <a:t>kmph</a:t>
            </a:r>
            <a:r>
              <a:rPr lang="en-US" sz="2200" dirty="0" smtClean="0">
                <a:latin typeface="Times New Roman" pitchFamily="18" charset="0"/>
                <a:cs typeface="Times New Roman" pitchFamily="18" charset="0"/>
              </a:rPr>
              <a:t>. </a:t>
            </a:r>
          </a:p>
          <a:p>
            <a:pPr algn="just"/>
            <a:r>
              <a:rPr lang="en-US" sz="2200" dirty="0" smtClean="0">
                <a:latin typeface="Times New Roman" pitchFamily="18" charset="0"/>
                <a:cs typeface="Times New Roman" pitchFamily="18" charset="0"/>
              </a:rPr>
              <a:t>(iii)	High speed lines in the world exceeding 250 </a:t>
            </a:r>
            <a:r>
              <a:rPr lang="en-US" sz="2200" dirty="0" err="1" smtClean="0">
                <a:latin typeface="Times New Roman" pitchFamily="18" charset="0"/>
                <a:cs typeface="Times New Roman" pitchFamily="18" charset="0"/>
              </a:rPr>
              <a:t>kmph</a:t>
            </a:r>
            <a:r>
              <a:rPr lang="en-US" sz="2200" dirty="0" smtClean="0">
                <a:latin typeface="Times New Roman" pitchFamily="18" charset="0"/>
                <a:cs typeface="Times New Roman" pitchFamily="18" charset="0"/>
              </a:rPr>
              <a:t>. is about  30000 	</a:t>
            </a:r>
            <a:r>
              <a:rPr lang="en-US" sz="2200" dirty="0" err="1" smtClean="0">
                <a:latin typeface="Times New Roman" pitchFamily="18" charset="0"/>
                <a:cs typeface="Times New Roman" pitchFamily="18" charset="0"/>
              </a:rPr>
              <a:t>kms</a:t>
            </a:r>
            <a:r>
              <a:rPr lang="en-US" sz="2200" dirty="0" smtClean="0">
                <a:latin typeface="Times New Roman" pitchFamily="18" charset="0"/>
                <a:cs typeface="Times New Roman" pitchFamily="18" charset="0"/>
              </a:rPr>
              <a:t>. </a:t>
            </a:r>
          </a:p>
          <a:p>
            <a:pPr algn="just"/>
            <a:endParaRPr lang="en-IN" sz="2000" b="1" i="1" dirty="0" smtClean="0">
              <a:solidFill>
                <a:schemeClr val="accent2">
                  <a:lumMod val="75000"/>
                </a:schemeClr>
              </a:solidFill>
              <a:latin typeface="Times New Roman" pitchFamily="18" charset="0"/>
              <a:cs typeface="Times New Roman" pitchFamily="18" charset="0"/>
            </a:endParaRPr>
          </a:p>
          <a:p>
            <a:pPr algn="just"/>
            <a:endParaRPr lang="en-IN" sz="2000" b="1" i="1" dirty="0" smtClean="0">
              <a:solidFill>
                <a:schemeClr val="accent2">
                  <a:lumMod val="75000"/>
                </a:schemeClr>
              </a:solidFill>
              <a:latin typeface="Times New Roman" pitchFamily="18" charset="0"/>
              <a:cs typeface="Times New Roman" pitchFamily="18" charset="0"/>
            </a:endParaRPr>
          </a:p>
          <a:p>
            <a:endParaRPr lang="en-IN" sz="2000" b="1" i="1" dirty="0" smtClean="0">
              <a:solidFill>
                <a:schemeClr val="accent2">
                  <a:lumMod val="75000"/>
                </a:schemeClr>
              </a:solidFill>
              <a:latin typeface="Times New Roman" pitchFamily="18" charset="0"/>
              <a:cs typeface="Times New Roman" pitchFamily="18" charset="0"/>
            </a:endParaRPr>
          </a:p>
          <a:p>
            <a:endParaRPr lang="en-IN" sz="2000" b="1" i="1" dirty="0" smtClean="0">
              <a:solidFill>
                <a:schemeClr val="accent2">
                  <a:lumMod val="75000"/>
                </a:schemeClr>
              </a:solidFill>
              <a:latin typeface="Times New Roman" pitchFamily="18" charset="0"/>
              <a:cs typeface="Times New Roman" pitchFamily="18" charset="0"/>
            </a:endParaRPr>
          </a:p>
          <a:p>
            <a:endParaRPr lang="en-IN" sz="2000" b="1" i="1" dirty="0">
              <a:solidFill>
                <a:schemeClr val="accent2">
                  <a:lumMod val="75000"/>
                </a:schemeClr>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Footer Placeholder 6"/>
          <p:cNvSpPr>
            <a:spLocks noGrp="1"/>
          </p:cNvSpPr>
          <p:nvPr>
            <p:ph type="ftr" sz="quarter" idx="11"/>
          </p:nvPr>
        </p:nvSpPr>
        <p:spPr/>
        <p:txBody>
          <a:bodyPr/>
          <a:lstStyle/>
          <a:p>
            <a:endParaRPr lang="en-US"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1000" y="0"/>
            <a:ext cx="8458200" cy="79560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b="1" dirty="0" smtClean="0">
                <a:latin typeface="Times New Roman" pitchFamily="18" charset="0"/>
                <a:cs typeface="Times New Roman" pitchFamily="18" charset="0"/>
              </a:rPr>
              <a:t>3.1    Track Structure used on High Speed Routes (HSR) </a:t>
            </a:r>
          </a:p>
          <a:p>
            <a:pPr algn="just"/>
            <a:endParaRPr lang="en-US" sz="2100"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A study has been made of few high speed routes </a:t>
            </a:r>
            <a:r>
              <a:rPr lang="en-US" sz="2100" dirty="0" err="1" smtClean="0">
                <a:latin typeface="Times New Roman" pitchFamily="18" charset="0"/>
                <a:cs typeface="Times New Roman" pitchFamily="18" charset="0"/>
              </a:rPr>
              <a:t>viz</a:t>
            </a:r>
            <a:r>
              <a:rPr lang="en-US" sz="2100" dirty="0" smtClean="0">
                <a:latin typeface="Times New Roman" pitchFamily="18" charset="0"/>
                <a:cs typeface="Times New Roman" pitchFamily="18" charset="0"/>
              </a:rPr>
              <a:t> SNCF, Japanese Railways, German Railways (DB), Spanish Railways Belgium Railways. From study of these railways it is observed that most of the leading railways operating at High speed use conventional track consisting rails fastened on sleepers with elastic fastenings. The average Track structure being adopted on High speed Railways is given in subsequently table.  </a:t>
            </a:r>
          </a:p>
          <a:p>
            <a:pPr algn="ctr"/>
            <a:endParaRPr lang="en-US" sz="21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3.2   High Speed Train on Indian Railways</a:t>
            </a:r>
          </a:p>
          <a:p>
            <a:pPr algn="just"/>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(Mumbai-</a:t>
            </a:r>
            <a:r>
              <a:rPr lang="en-US" sz="2100" b="1" dirty="0" err="1" smtClean="0">
                <a:latin typeface="Times New Roman" pitchFamily="18" charset="0"/>
                <a:cs typeface="Times New Roman" pitchFamily="18" charset="0"/>
              </a:rPr>
              <a:t>Ahmedabad</a:t>
            </a:r>
            <a:r>
              <a:rPr lang="en-US" sz="2100" b="1" dirty="0" smtClean="0">
                <a:latin typeface="Times New Roman" pitchFamily="18" charset="0"/>
                <a:cs typeface="Times New Roman" pitchFamily="18" charset="0"/>
              </a:rPr>
              <a:t> High Speed rail corridor) </a:t>
            </a:r>
          </a:p>
          <a:p>
            <a:pPr algn="just"/>
            <a:r>
              <a:rPr lang="en-US" sz="2100" dirty="0" smtClean="0">
                <a:latin typeface="Times New Roman" pitchFamily="18" charset="0"/>
                <a:cs typeface="Times New Roman" pitchFamily="18" charset="0"/>
              </a:rPr>
              <a:t>The </a:t>
            </a:r>
            <a:r>
              <a:rPr lang="en-US" sz="2100" b="1" dirty="0" smtClean="0">
                <a:latin typeface="Times New Roman" pitchFamily="18" charset="0"/>
                <a:cs typeface="Times New Roman" pitchFamily="18" charset="0"/>
              </a:rPr>
              <a:t>Mumbai-</a:t>
            </a:r>
            <a:r>
              <a:rPr lang="en-US" sz="2100" b="1" dirty="0" err="1" smtClean="0">
                <a:latin typeface="Times New Roman" pitchFamily="18" charset="0"/>
                <a:cs typeface="Times New Roman" pitchFamily="18" charset="0"/>
              </a:rPr>
              <a:t>Ahmedabad</a:t>
            </a:r>
            <a:r>
              <a:rPr lang="en-US" sz="2100" b="1" dirty="0" smtClean="0">
                <a:latin typeface="Times New Roman" pitchFamily="18" charset="0"/>
                <a:cs typeface="Times New Roman" pitchFamily="18" charset="0"/>
              </a:rPr>
              <a:t> high-speed rail corridor </a:t>
            </a:r>
            <a:r>
              <a:rPr lang="en-US" sz="2100" dirty="0" smtClean="0">
                <a:latin typeface="Times New Roman" pitchFamily="18" charset="0"/>
                <a:cs typeface="Times New Roman" pitchFamily="18" charset="0"/>
              </a:rPr>
              <a:t>for running of Bullet trains is an approved high-speed rail corridor project connecting the cities of Mumbai and </a:t>
            </a:r>
            <a:r>
              <a:rPr lang="en-US" sz="2100" dirty="0" err="1" smtClean="0">
                <a:latin typeface="Times New Roman" pitchFamily="18" charset="0"/>
                <a:cs typeface="Times New Roman" pitchFamily="18" charset="0"/>
              </a:rPr>
              <a:t>Ahmedabad</a:t>
            </a:r>
            <a:r>
              <a:rPr lang="en-US" sz="2100" dirty="0" smtClean="0">
                <a:latin typeface="Times New Roman" pitchFamily="18" charset="0"/>
                <a:cs typeface="Times New Roman" pitchFamily="18" charset="0"/>
              </a:rPr>
              <a:t> in India. </a:t>
            </a:r>
          </a:p>
          <a:p>
            <a:pPr algn="just"/>
            <a:r>
              <a:rPr lang="en-US" sz="2100" dirty="0" smtClean="0">
                <a:latin typeface="Times New Roman" pitchFamily="18" charset="0"/>
                <a:cs typeface="Times New Roman" pitchFamily="18" charset="0"/>
              </a:rPr>
              <a:t>* MOU has been signed by the  Govt. of India and Japan on 12 Dec, 2015. </a:t>
            </a:r>
            <a:endParaRPr lang="en-US" sz="2100" b="1"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 The project is estimated to cost 97,636 </a:t>
            </a:r>
            <a:r>
              <a:rPr lang="en-US" sz="2100" dirty="0" err="1" smtClean="0">
                <a:latin typeface="Times New Roman" pitchFamily="18" charset="0"/>
                <a:cs typeface="Times New Roman" pitchFamily="18" charset="0"/>
              </a:rPr>
              <a:t>crore</a:t>
            </a:r>
            <a:r>
              <a:rPr lang="en-US" sz="2100" dirty="0" smtClean="0">
                <a:latin typeface="Times New Roman" pitchFamily="18" charset="0"/>
                <a:cs typeface="Times New Roman" pitchFamily="18" charset="0"/>
              </a:rPr>
              <a:t> (US$ 15 billion). </a:t>
            </a:r>
            <a:endParaRPr lang="en-US" sz="2100" b="1" dirty="0" smtClean="0">
              <a:latin typeface="Times New Roman" pitchFamily="18" charset="0"/>
              <a:cs typeface="Times New Roman" pitchFamily="18" charset="0"/>
            </a:endParaRPr>
          </a:p>
          <a:p>
            <a:pPr algn="just"/>
            <a:r>
              <a:rPr lang="en-US" sz="2100" b="1" dirty="0" smtClean="0">
                <a:latin typeface="Times New Roman" pitchFamily="18" charset="0"/>
                <a:cs typeface="Times New Roman" pitchFamily="18" charset="0"/>
              </a:rPr>
              <a:t>Technical Features: 	 </a:t>
            </a:r>
          </a:p>
          <a:p>
            <a:pPr algn="just"/>
            <a:r>
              <a:rPr lang="en-US" sz="2100" dirty="0" smtClean="0">
                <a:latin typeface="Times New Roman" pitchFamily="18" charset="0"/>
                <a:cs typeface="Times New Roman" pitchFamily="18" charset="0"/>
              </a:rPr>
              <a:t>* Length of line	: 508 </a:t>
            </a:r>
            <a:r>
              <a:rPr lang="en-US" sz="2100" dirty="0" err="1" smtClean="0">
                <a:latin typeface="Times New Roman" pitchFamily="18" charset="0"/>
                <a:cs typeface="Times New Roman" pitchFamily="18" charset="0"/>
              </a:rPr>
              <a:t>kms</a:t>
            </a:r>
            <a:r>
              <a:rPr lang="en-US" sz="2100" dirty="0" smtClean="0">
                <a:latin typeface="Times New Roman" pitchFamily="18" charset="0"/>
                <a:cs typeface="Times New Roman" pitchFamily="18" charset="0"/>
              </a:rPr>
              <a:t>; * Track gauge: 1,435 mm (4’ 8½”)  Standard  </a:t>
            </a:r>
          </a:p>
          <a:p>
            <a:pPr algn="just"/>
            <a:r>
              <a:rPr lang="en-US" sz="2100" dirty="0" smtClean="0">
                <a:latin typeface="Times New Roman" pitchFamily="18" charset="0"/>
                <a:cs typeface="Times New Roman" pitchFamily="18" charset="0"/>
              </a:rPr>
              <a:t>   Gauge</a:t>
            </a:r>
            <a:endParaRPr lang="en-US" sz="2100" b="1"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 Speed	:  320 to 350 </a:t>
            </a:r>
            <a:r>
              <a:rPr lang="en-US" sz="2100" dirty="0" err="1" smtClean="0">
                <a:latin typeface="Times New Roman" pitchFamily="18" charset="0"/>
                <a:cs typeface="Times New Roman" pitchFamily="18" charset="0"/>
              </a:rPr>
              <a:t>kmph</a:t>
            </a:r>
            <a:r>
              <a:rPr lang="en-US" sz="2100" dirty="0" smtClean="0">
                <a:latin typeface="Times New Roman" pitchFamily="18" charset="0"/>
                <a:cs typeface="Times New Roman" pitchFamily="18" charset="0"/>
              </a:rPr>
              <a:t>; * Completion Time: 7 Years from 2019-2016	</a:t>
            </a:r>
            <a:endParaRPr lang="en-US" sz="2100" b="1" dirty="0" smtClean="0">
              <a:latin typeface="Times New Roman" pitchFamily="18" charset="0"/>
              <a:cs typeface="Times New Roman" pitchFamily="18" charset="0"/>
            </a:endParaRPr>
          </a:p>
          <a:p>
            <a:pPr algn="just"/>
            <a:r>
              <a:rPr lang="en-US" sz="2100" dirty="0" smtClean="0">
                <a:latin typeface="Times New Roman" pitchFamily="18" charset="0"/>
                <a:cs typeface="Times New Roman" pitchFamily="18" charset="0"/>
              </a:rPr>
              <a:t> </a:t>
            </a:r>
            <a:endParaRPr lang="en-US" sz="2100" b="1"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52400"/>
            <a:ext cx="6463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28600" algn="r"/>
                <a:tab pos="285750" algn="r"/>
                <a:tab pos="342900" algn="l"/>
                <a:tab pos="457200" algn="l"/>
                <a:tab pos="1143000" algn="l"/>
                <a:tab pos="3371850"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0" y="0"/>
            <a:ext cx="9144000" cy="4393510"/>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3.3     Other Features of Special Structures for High Speed Railway</a:t>
            </a:r>
            <a:endParaRPr lang="en-US" sz="2400" dirty="0" smtClean="0">
              <a:latin typeface="Times New Roman" pitchFamily="18" charset="0"/>
              <a:cs typeface="Times New Roman" pitchFamily="18" charset="0"/>
            </a:endParaRPr>
          </a:p>
          <a:p>
            <a:endParaRPr lang="en-US" sz="1750" b="1" dirty="0" smtClean="0">
              <a:latin typeface="Times New Roman" pitchFamily="18" charset="0"/>
              <a:cs typeface="Times New Roman" pitchFamily="18" charset="0"/>
            </a:endParaRPr>
          </a:p>
          <a:p>
            <a:r>
              <a:rPr lang="en-US" sz="1750" b="1" dirty="0" smtClean="0">
                <a:latin typeface="Times New Roman" pitchFamily="18" charset="0"/>
                <a:cs typeface="Times New Roman" pitchFamily="18" charset="0"/>
              </a:rPr>
              <a:t> 1.   Turnouts : </a:t>
            </a:r>
            <a:r>
              <a:rPr lang="en-US" sz="1750" dirty="0" smtClean="0">
                <a:latin typeface="Times New Roman" pitchFamily="18" charset="0"/>
                <a:cs typeface="Times New Roman" pitchFamily="18" charset="0"/>
              </a:rPr>
              <a:t>When the speed on straight track is above 250 </a:t>
            </a:r>
            <a:r>
              <a:rPr lang="en-US" sz="1750" dirty="0" err="1" smtClean="0">
                <a:latin typeface="Times New Roman" pitchFamily="18" charset="0"/>
                <a:cs typeface="Times New Roman" pitchFamily="18" charset="0"/>
              </a:rPr>
              <a:t>Kmph</a:t>
            </a:r>
            <a:r>
              <a:rPr lang="en-US" sz="1750" dirty="0" smtClean="0">
                <a:latin typeface="Times New Roman" pitchFamily="18" charset="0"/>
                <a:cs typeface="Times New Roman" pitchFamily="18" charset="0"/>
              </a:rPr>
              <a:t>, High speed  turnouts    </a:t>
            </a:r>
          </a:p>
          <a:p>
            <a:r>
              <a:rPr lang="en-US" sz="1750" dirty="0" smtClean="0">
                <a:latin typeface="Times New Roman" pitchFamily="18" charset="0"/>
                <a:cs typeface="Times New Roman" pitchFamily="18" charset="0"/>
              </a:rPr>
              <a:t>        with speed on curved track from 80 to 100 </a:t>
            </a:r>
            <a:r>
              <a:rPr lang="en-US" sz="1750" dirty="0" err="1" smtClean="0">
                <a:latin typeface="Times New Roman" pitchFamily="18" charset="0"/>
                <a:cs typeface="Times New Roman" pitchFamily="18" charset="0"/>
              </a:rPr>
              <a:t>Kmph</a:t>
            </a:r>
            <a:r>
              <a:rPr lang="en-US" sz="1750" dirty="0" smtClean="0">
                <a:latin typeface="Times New Roman" pitchFamily="18" charset="0"/>
                <a:cs typeface="Times New Roman" pitchFamily="18" charset="0"/>
              </a:rPr>
              <a:t> are warranted.</a:t>
            </a:r>
          </a:p>
          <a:p>
            <a:pPr algn="just"/>
            <a:endParaRPr lang="en-US" sz="1750" b="1" dirty="0" smtClean="0">
              <a:latin typeface="Times New Roman" pitchFamily="18" charset="0"/>
              <a:cs typeface="Times New Roman" pitchFamily="18" charset="0"/>
            </a:endParaRPr>
          </a:p>
          <a:p>
            <a:pPr algn="just"/>
            <a:r>
              <a:rPr lang="en-US" sz="1750" b="1" dirty="0" smtClean="0">
                <a:latin typeface="Times New Roman" pitchFamily="18" charset="0"/>
                <a:cs typeface="Times New Roman" pitchFamily="18" charset="0"/>
              </a:rPr>
              <a:t>*     Turnout   :  </a:t>
            </a:r>
            <a:r>
              <a:rPr lang="en-US" sz="1750" dirty="0" smtClean="0">
                <a:latin typeface="Times New Roman" pitchFamily="18" charset="0"/>
                <a:cs typeface="Times New Roman" pitchFamily="18" charset="0"/>
              </a:rPr>
              <a:t>Flatter switch entry; for reduction of lateral forces &amp; increased passenger comfort .               </a:t>
            </a:r>
          </a:p>
          <a:p>
            <a:pPr algn="just"/>
            <a:r>
              <a:rPr lang="en-US" sz="1750" dirty="0" smtClean="0">
                <a:latin typeface="Times New Roman" pitchFamily="18" charset="0"/>
                <a:cs typeface="Times New Roman" pitchFamily="18" charset="0"/>
              </a:rPr>
              <a:t>       </a:t>
            </a:r>
            <a:r>
              <a:rPr lang="en-US" sz="1750" b="1" dirty="0" smtClean="0">
                <a:latin typeface="Times New Roman" pitchFamily="18" charset="0"/>
                <a:cs typeface="Times New Roman" pitchFamily="18" charset="0"/>
              </a:rPr>
              <a:t>Design</a:t>
            </a:r>
            <a:r>
              <a:rPr lang="en-US" sz="1750" dirty="0" smtClean="0">
                <a:latin typeface="Times New Roman" pitchFamily="18" charset="0"/>
                <a:cs typeface="Times New Roman" pitchFamily="18" charset="0"/>
              </a:rPr>
              <a:t>        Movable Nose Crossing for reduction of gap at crossing</a:t>
            </a:r>
          </a:p>
          <a:p>
            <a:pPr algn="just"/>
            <a:r>
              <a:rPr lang="en-US" sz="1750" dirty="0" smtClean="0">
                <a:latin typeface="Times New Roman" pitchFamily="18" charset="0"/>
                <a:cs typeface="Times New Roman" pitchFamily="18" charset="0"/>
              </a:rPr>
              <a:t>	</a:t>
            </a:r>
            <a:endParaRPr lang="en-US" sz="1750" b="1" dirty="0" smtClean="0">
              <a:latin typeface="Times New Roman" pitchFamily="18" charset="0"/>
              <a:cs typeface="Times New Roman" pitchFamily="18" charset="0"/>
            </a:endParaRPr>
          </a:p>
          <a:p>
            <a:pPr algn="just"/>
            <a:r>
              <a:rPr lang="en-US" sz="1750" b="1" dirty="0" smtClean="0">
                <a:latin typeface="Times New Roman" pitchFamily="18" charset="0"/>
                <a:cs typeface="Times New Roman" pitchFamily="18" charset="0"/>
              </a:rPr>
              <a:t>2      Bridges   :</a:t>
            </a:r>
            <a:r>
              <a:rPr lang="en-US" sz="1750" dirty="0" smtClean="0">
                <a:latin typeface="Times New Roman" pitchFamily="18" charset="0"/>
                <a:cs typeface="Times New Roman" pitchFamily="18" charset="0"/>
              </a:rPr>
              <a:t>  Bridges as well as bridge approaches are the vulnerable points, Strengthen the</a:t>
            </a:r>
          </a:p>
          <a:p>
            <a:pPr algn="just"/>
            <a:r>
              <a:rPr lang="en-US" sz="1750" dirty="0" smtClean="0">
                <a:latin typeface="Times New Roman" pitchFamily="18" charset="0"/>
                <a:cs typeface="Times New Roman" pitchFamily="18" charset="0"/>
              </a:rPr>
              <a:t>	           existing bridge network with minimum disruption to traffic and cost effectiveness.  </a:t>
            </a:r>
          </a:p>
          <a:p>
            <a:pPr algn="just"/>
            <a:endParaRPr lang="en-US" sz="1750" b="1" dirty="0" smtClean="0">
              <a:latin typeface="Times New Roman" pitchFamily="18" charset="0"/>
              <a:cs typeface="Times New Roman" pitchFamily="18" charset="0"/>
            </a:endParaRPr>
          </a:p>
          <a:p>
            <a:pPr algn="just"/>
            <a:r>
              <a:rPr lang="en-US" sz="1750" b="1" dirty="0" smtClean="0">
                <a:latin typeface="Times New Roman" pitchFamily="18" charset="0"/>
                <a:cs typeface="Times New Roman" pitchFamily="18" charset="0"/>
              </a:rPr>
              <a:t>3.   Tunnels   :  </a:t>
            </a:r>
            <a:r>
              <a:rPr lang="en-US" sz="1750" dirty="0" smtClean="0">
                <a:latin typeface="Times New Roman" pitchFamily="18" charset="0"/>
                <a:cs typeface="Times New Roman" pitchFamily="18" charset="0"/>
              </a:rPr>
              <a:t>Tunnel cross sections on high speed lines will be guided by the aerodynamic	                         </a:t>
            </a:r>
          </a:p>
          <a:p>
            <a:pPr algn="just"/>
            <a:r>
              <a:rPr lang="en-US" sz="1750" dirty="0" smtClean="0">
                <a:latin typeface="Times New Roman" pitchFamily="18" charset="0"/>
                <a:cs typeface="Times New Roman" pitchFamily="18" charset="0"/>
              </a:rPr>
              <a:t>	         Phenomena in the tunnel; *  To reduce this effect, tunnel hoods are specially 	         designed with pressure release shafts.  </a:t>
            </a:r>
          </a:p>
          <a:p>
            <a:pPr algn="just"/>
            <a:endParaRPr lang="en-IN" sz="2800" b="1" i="1" dirty="0">
              <a:solidFill>
                <a:srgbClr val="005C2A"/>
              </a:solidFill>
            </a:endParaRPr>
          </a:p>
        </p:txBody>
      </p:sp>
      <p:sp>
        <p:nvSpPr>
          <p:cNvPr id="4" name="Rectangle 3"/>
          <p:cNvSpPr/>
          <p:nvPr/>
        </p:nvSpPr>
        <p:spPr>
          <a:xfrm>
            <a:off x="0" y="3962401"/>
            <a:ext cx="9144000" cy="2785378"/>
          </a:xfrm>
          <a:prstGeom prst="rect">
            <a:avLst/>
          </a:prstGeom>
        </p:spPr>
        <p:txBody>
          <a:bodyPr wrap="square">
            <a:spAutoFit/>
          </a:bodyPr>
          <a:lstStyle/>
          <a:p>
            <a:pPr marL="342900" indent="-342900" algn="just">
              <a:buAutoNum type="arabicPeriod" startAt="4"/>
            </a:pPr>
            <a:r>
              <a:rPr lang="en-US" sz="1750" b="1" dirty="0" smtClean="0">
                <a:latin typeface="Times New Roman" pitchFamily="18" charset="0"/>
                <a:cs typeface="Times New Roman" pitchFamily="18" charset="0"/>
              </a:rPr>
              <a:t>Grade Separation/ : </a:t>
            </a:r>
            <a:r>
              <a:rPr lang="en-US" sz="1750" dirty="0" smtClean="0">
                <a:latin typeface="Times New Roman" pitchFamily="18" charset="0"/>
                <a:cs typeface="Times New Roman" pitchFamily="18" charset="0"/>
              </a:rPr>
              <a:t>Grade separation/Level Crossings: </a:t>
            </a:r>
          </a:p>
          <a:p>
            <a:pPr marL="342900" indent="-342900" algn="just"/>
            <a:r>
              <a:rPr lang="en-US" sz="1750" dirty="0" smtClean="0">
                <a:latin typeface="Times New Roman" pitchFamily="18" charset="0"/>
                <a:cs typeface="Times New Roman" pitchFamily="18" charset="0"/>
              </a:rPr>
              <a:t>	</a:t>
            </a:r>
            <a:r>
              <a:rPr lang="en-US" sz="1750" b="1" dirty="0" smtClean="0">
                <a:latin typeface="Times New Roman" pitchFamily="18" charset="0"/>
                <a:cs typeface="Times New Roman" pitchFamily="18" charset="0"/>
              </a:rPr>
              <a:t>Level Crossing	</a:t>
            </a:r>
            <a:r>
              <a:rPr lang="en-US" sz="1750" dirty="0" smtClean="0">
                <a:latin typeface="Times New Roman" pitchFamily="18" charset="0"/>
                <a:cs typeface="Times New Roman" pitchFamily="18" charset="0"/>
              </a:rPr>
              <a:t>        Normally level crossing is not suitable  for </a:t>
            </a:r>
          </a:p>
          <a:p>
            <a:pPr marL="342900" indent="-342900" algn="just"/>
            <a:r>
              <a:rPr lang="en-US" sz="1750" dirty="0" smtClean="0">
                <a:latin typeface="Times New Roman" pitchFamily="18" charset="0"/>
                <a:cs typeface="Times New Roman" pitchFamily="18" charset="0"/>
              </a:rPr>
              <a:t>			        high speed train operation </a:t>
            </a:r>
          </a:p>
          <a:p>
            <a:pPr algn="just"/>
            <a:r>
              <a:rPr lang="en-US" sz="1750" dirty="0" smtClean="0">
                <a:latin typeface="Times New Roman" pitchFamily="18" charset="0"/>
                <a:cs typeface="Times New Roman" pitchFamily="18" charset="0"/>
              </a:rPr>
              <a:t> </a:t>
            </a:r>
          </a:p>
          <a:p>
            <a:pPr marL="342900" indent="-342900" algn="just">
              <a:buAutoNum type="arabicPeriod" startAt="5"/>
            </a:pPr>
            <a:r>
              <a:rPr lang="en-US" sz="1750" b="1" dirty="0" smtClean="0">
                <a:latin typeface="Times New Roman" pitchFamily="18" charset="0"/>
                <a:cs typeface="Times New Roman" pitchFamily="18" charset="0"/>
              </a:rPr>
              <a:t>Tilting trains on   :  </a:t>
            </a:r>
            <a:r>
              <a:rPr lang="en-US" sz="1750" dirty="0" smtClean="0">
                <a:latin typeface="Times New Roman" pitchFamily="18" charset="0"/>
                <a:cs typeface="Times New Roman" pitchFamily="18" charset="0"/>
              </a:rPr>
              <a:t>To overcome the limitation of speed on </a:t>
            </a:r>
            <a:endParaRPr lang="en-US" sz="1750" b="1" dirty="0" smtClean="0">
              <a:latin typeface="Times New Roman" pitchFamily="18" charset="0"/>
              <a:cs typeface="Times New Roman" pitchFamily="18" charset="0"/>
            </a:endParaRPr>
          </a:p>
          <a:p>
            <a:pPr marL="342900" indent="-342900" algn="just"/>
            <a:r>
              <a:rPr lang="en-US" sz="1750" b="1" dirty="0" smtClean="0">
                <a:latin typeface="Times New Roman" pitchFamily="18" charset="0"/>
                <a:cs typeface="Times New Roman" pitchFamily="18" charset="0"/>
              </a:rPr>
              <a:t>	Curves</a:t>
            </a:r>
            <a:r>
              <a:rPr lang="en-US" sz="1750" dirty="0" smtClean="0">
                <a:latin typeface="Times New Roman" pitchFamily="18" charset="0"/>
                <a:cs typeface="Times New Roman" pitchFamily="18" charset="0"/>
              </a:rPr>
              <a:t>	        account of sharp curves particularly on </a:t>
            </a:r>
          </a:p>
          <a:p>
            <a:pPr marL="342900" indent="-342900" algn="just"/>
            <a:r>
              <a:rPr lang="en-US" sz="1750" dirty="0" smtClean="0">
                <a:latin typeface="Times New Roman" pitchFamily="18" charset="0"/>
                <a:cs typeface="Times New Roman" pitchFamily="18" charset="0"/>
              </a:rPr>
              <a:t>			        mixed traffic routes, where it is not possible</a:t>
            </a:r>
          </a:p>
          <a:p>
            <a:pPr marL="342900" indent="-342900" algn="just"/>
            <a:r>
              <a:rPr lang="en-US" sz="1750" dirty="0" smtClean="0">
                <a:latin typeface="Times New Roman" pitchFamily="18" charset="0"/>
                <a:cs typeface="Times New Roman" pitchFamily="18" charset="0"/>
              </a:rPr>
              <a:t>			        to cant the track, vehicles with tilting </a:t>
            </a:r>
          </a:p>
          <a:p>
            <a:pPr marL="342900" indent="-342900" algn="just"/>
            <a:r>
              <a:rPr lang="en-US" sz="1750" dirty="0" smtClean="0">
                <a:latin typeface="Times New Roman" pitchFamily="18" charset="0"/>
                <a:cs typeface="Times New Roman" pitchFamily="18" charset="0"/>
              </a:rPr>
              <a:t>                                         suspension system having tilting mechanisms    </a:t>
            </a:r>
            <a:r>
              <a:rPr lang="en-US" sz="1750" b="1" dirty="0" smtClean="0">
                <a:latin typeface="Times New Roman" pitchFamily="18" charset="0"/>
                <a:cs typeface="Times New Roman" pitchFamily="18" charset="0"/>
              </a:rPr>
              <a:t> Figure 1: Tilting Train</a:t>
            </a:r>
          </a:p>
          <a:p>
            <a:pPr marL="342900" indent="-342900" algn="just"/>
            <a:r>
              <a:rPr lang="en-US" sz="1750" dirty="0" smtClean="0">
                <a:latin typeface="Times New Roman" pitchFamily="18" charset="0"/>
                <a:cs typeface="Times New Roman" pitchFamily="18" charset="0"/>
              </a:rPr>
              <a:t>			        can be used. </a:t>
            </a:r>
          </a:p>
        </p:txBody>
      </p:sp>
      <p:pic>
        <p:nvPicPr>
          <p:cNvPr id="6" name="Picture 5"/>
          <p:cNvPicPr/>
          <p:nvPr/>
        </p:nvPicPr>
        <p:blipFill>
          <a:blip r:embed="rId2"/>
          <a:srcRect/>
          <a:stretch>
            <a:fillRect/>
          </a:stretch>
        </p:blipFill>
        <p:spPr bwMode="auto">
          <a:xfrm>
            <a:off x="6400800" y="3657600"/>
            <a:ext cx="2514600" cy="2438400"/>
          </a:xfrm>
          <a:prstGeom prst="rect">
            <a:avLst/>
          </a:prstGeom>
          <a:noFill/>
          <a:ln w="9525">
            <a:solidFill>
              <a:schemeClr val="tx1"/>
            </a:solid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
        <p:nvSpPr>
          <p:cNvPr id="8" name="Footer Placeholder 7"/>
          <p:cNvSpPr>
            <a:spLocks noGrp="1"/>
          </p:cNvSpPr>
          <p:nvPr>
            <p:ph type="ftr" sz="quarter" idx="11"/>
          </p:nvPr>
        </p:nvSpPr>
        <p:spPr/>
        <p:txBody>
          <a:bodyPr/>
          <a:lstStyle/>
          <a:p>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04800"/>
            <a:ext cx="8763000" cy="420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85750" algn="r"/>
                <a:tab pos="457200"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Semi high speed Railways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What is Semi High Speed Trains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Semi high speed trains are generally those trains which run at operational speed of 160 to 200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with an average speed of about 110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IR are one of few Railways in world, which are planning to run semi high speed trains in big way.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India has recently (5</a:t>
            </a:r>
            <a:r>
              <a:rPr kumimoji="0" lang="en-US" sz="1600" b="0" i="0" u="none" strike="noStrike" cap="none" normalizeH="0" baseline="30000" dirty="0" smtClean="0">
                <a:ln>
                  <a:noFill/>
                </a:ln>
                <a:solidFill>
                  <a:srgbClr val="000000"/>
                </a:solidFill>
                <a:effectLst/>
                <a:latin typeface="Times New Roman" pitchFamily="18" charset="0"/>
                <a:ea typeface="Calibri" pitchFamily="34" charset="0"/>
                <a:cs typeface="Times New Roman" pitchFamily="18" charset="0"/>
              </a:rPr>
              <a:t>th</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April 2016) inaugurated the semi high speed train </a:t>
            </a:r>
            <a:r>
              <a:rPr kumimoji="0" lang="en-US" sz="16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Gatimaan</a:t>
            </a:r>
            <a:r>
              <a:rPr kumimoji="0" lang="en-US"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Express </a:t>
            </a:r>
            <a:r>
              <a:rPr kumimoji="0" lang="en-US" sz="16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which</a:t>
            </a:r>
            <a:r>
              <a:rPr kumimoji="0" lang="en-US"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is India’s first semi high speed train running at top speed of 160 km/h from Delhi to Agra.</a:t>
            </a: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endParaRPr lang="en-US" sz="16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Efforts to increase speed to 160-200 </a:t>
            </a: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Indian Railways aims to increase the speed of passenger </a:t>
            </a: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lang="en-US" sz="1650" dirty="0" smtClean="0">
                <a:latin typeface="Times New Roman" pitchFamily="18" charset="0"/>
                <a:ea typeface="Calibri" pitchFamily="34" charset="0"/>
                <a:cs typeface="Times New Roman" pitchFamily="18" charset="0"/>
              </a:rPr>
              <a:t>         </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trains to 160-200 km/h on dedicated conventional tracks.</a:t>
            </a: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lang="en-US" sz="1650" dirty="0" smtClean="0">
                <a:latin typeface="Times New Roman" pitchFamily="18" charset="0"/>
                <a:ea typeface="Calibri" pitchFamily="34" charset="0"/>
                <a:cs typeface="Times New Roman" pitchFamily="18" charset="0"/>
              </a:rPr>
              <a:t>        </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They intend to improve their existing conventional lines </a:t>
            </a: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lang="en-US" sz="1650" dirty="0" smtClean="0">
                <a:latin typeface="Times New Roman" pitchFamily="18" charset="0"/>
                <a:ea typeface="Calibri" pitchFamily="34" charset="0"/>
                <a:cs typeface="Times New Roman" pitchFamily="18" charset="0"/>
              </a:rPr>
              <a:t>         </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handle speeds up to 160 km/h, and plan to go for </a:t>
            </a: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lang="en-US" sz="1650" dirty="0" smtClean="0">
                <a:latin typeface="Times New Roman" pitchFamily="18" charset="0"/>
                <a:ea typeface="Calibri" pitchFamily="34" charset="0"/>
                <a:cs typeface="Times New Roman" pitchFamily="18" charset="0"/>
              </a:rPr>
              <a:t>         </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speed above 160 </a:t>
            </a:r>
            <a:r>
              <a:rPr kumimoji="0" lang="en-US" sz="165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r>
              <a:rPr kumimoji="0" lang="en-US" sz="16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removing the constraints.  </a:t>
            </a:r>
            <a:endParaRPr kumimoji="0" lang="en-US" sz="1650" b="0"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r>
              <a:rPr kumimoji="0" lang="en-US" sz="165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6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85750" algn="r"/>
                <a:tab pos="4572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C:\Documents and Settings\Administrator\Desktop\train.jpg"/>
          <p:cNvPicPr/>
          <p:nvPr/>
        </p:nvPicPr>
        <p:blipFill>
          <a:blip r:embed="rId2" cstate="print"/>
          <a:srcRect/>
          <a:stretch>
            <a:fillRect/>
          </a:stretch>
        </p:blipFill>
        <p:spPr bwMode="auto">
          <a:xfrm>
            <a:off x="5715000" y="2209800"/>
            <a:ext cx="3200400" cy="1981200"/>
          </a:xfrm>
          <a:prstGeom prst="rect">
            <a:avLst/>
          </a:prstGeom>
          <a:noFill/>
          <a:ln w="9525">
            <a:noFill/>
            <a:miter lim="800000"/>
            <a:headEnd/>
            <a:tailEnd/>
          </a:ln>
        </p:spPr>
      </p:pic>
      <p:sp>
        <p:nvSpPr>
          <p:cNvPr id="4" name="Rectangle 3"/>
          <p:cNvSpPr/>
          <p:nvPr/>
        </p:nvSpPr>
        <p:spPr>
          <a:xfrm>
            <a:off x="2286000" y="3105835"/>
            <a:ext cx="6629400" cy="1477328"/>
          </a:xfrm>
          <a:prstGeom prst="rect">
            <a:avLst/>
          </a:prstGeom>
        </p:spPr>
        <p:txBody>
          <a:bodyPr wrap="square">
            <a:spAutoFit/>
          </a:bodyPr>
          <a:lstStyle/>
          <a:p>
            <a:pPr lvl="0" algn="just" eaLnBrk="0" fontAlgn="base" hangingPunct="0">
              <a:spcBef>
                <a:spcPct val="0"/>
              </a:spcBef>
              <a:spcAft>
                <a:spcPct val="0"/>
              </a:spcAft>
              <a:tabLst>
                <a:tab pos="285750" algn="r"/>
                <a:tab pos="457200" algn="l"/>
              </a:tabLst>
            </a:pPr>
            <a:r>
              <a:rPr lang="en-US" b="1" dirty="0" smtClean="0">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tabLst>
                <a:tab pos="285750" algn="r"/>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285750" algn="r"/>
                <a:tab pos="457200" algn="l"/>
              </a:tabLst>
            </a:pPr>
            <a:endParaRPr lang="en-US" b="1"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285750" algn="r"/>
                <a:tab pos="457200" algn="l"/>
              </a:tabLst>
            </a:pPr>
            <a:r>
              <a:rPr lang="en-US" b="1" dirty="0" smtClean="0">
                <a:latin typeface="Times New Roman" pitchFamily="18" charset="0"/>
                <a:ea typeface="Calibri" pitchFamily="34" charset="0"/>
                <a:cs typeface="Times New Roman" pitchFamily="18" charset="0"/>
              </a:rPr>
              <a:t>					             </a:t>
            </a:r>
          </a:p>
          <a:p>
            <a:pPr lvl="0" algn="just" eaLnBrk="0" fontAlgn="base" hangingPunct="0">
              <a:spcBef>
                <a:spcPct val="0"/>
              </a:spcBef>
              <a:spcAft>
                <a:spcPct val="0"/>
              </a:spcAft>
              <a:tabLst>
                <a:tab pos="285750" algn="r"/>
                <a:tab pos="457200" algn="l"/>
              </a:tabLst>
            </a:pPr>
            <a:r>
              <a:rPr lang="en-US" b="1" dirty="0" smtClean="0">
                <a:latin typeface="Times New Roman" pitchFamily="18" charset="0"/>
                <a:ea typeface="Calibri" pitchFamily="34" charset="0"/>
                <a:cs typeface="Times New Roman" pitchFamily="18" charset="0"/>
              </a:rPr>
              <a:t>						Figure 2 </a:t>
            </a:r>
            <a:r>
              <a:rPr lang="en-US" b="1" dirty="0" err="1" smtClean="0">
                <a:latin typeface="Times New Roman" pitchFamily="18" charset="0"/>
                <a:ea typeface="Calibri" pitchFamily="34" charset="0"/>
                <a:cs typeface="Times New Roman" pitchFamily="18" charset="0"/>
              </a:rPr>
              <a:t>Gatimaan</a:t>
            </a:r>
            <a:r>
              <a:rPr lang="en-US" b="1" dirty="0" smtClean="0">
                <a:latin typeface="Times New Roman" pitchFamily="18" charset="0"/>
                <a:ea typeface="Calibri" pitchFamily="34" charset="0"/>
                <a:cs typeface="Times New Roman" pitchFamily="18" charset="0"/>
              </a:rPr>
              <a:t> Express 	</a:t>
            </a:r>
          </a:p>
        </p:txBody>
      </p:sp>
      <p:sp>
        <p:nvSpPr>
          <p:cNvPr id="5" name="Rectangle 4"/>
          <p:cNvSpPr/>
          <p:nvPr/>
        </p:nvSpPr>
        <p:spPr>
          <a:xfrm>
            <a:off x="228600" y="4572000"/>
            <a:ext cx="8915400" cy="2554545"/>
          </a:xfrm>
          <a:prstGeom prst="rect">
            <a:avLst/>
          </a:prstGeom>
        </p:spPr>
        <p:txBody>
          <a:bodyPr wrap="square">
            <a:spAutoFit/>
          </a:bodyPr>
          <a:lstStyle/>
          <a:p>
            <a:pPr lvl="0" algn="just" eaLnBrk="0" fontAlgn="base" hangingPunct="0">
              <a:spcBef>
                <a:spcPct val="0"/>
              </a:spcBef>
              <a:spcAft>
                <a:spcPct val="0"/>
              </a:spcAft>
              <a:tabLst>
                <a:tab pos="285750" algn="r"/>
                <a:tab pos="457200" algn="l"/>
              </a:tabLst>
            </a:pPr>
            <a:r>
              <a:rPr lang="en-US" b="1" dirty="0" smtClean="0">
                <a:latin typeface="Times New Roman" pitchFamily="18" charset="0"/>
                <a:ea typeface="Calibri" pitchFamily="34" charset="0"/>
                <a:cs typeface="Times New Roman" pitchFamily="18" charset="0"/>
              </a:rPr>
              <a:t>*	 	</a:t>
            </a:r>
            <a:r>
              <a:rPr lang="en-US" sz="2000" b="1" dirty="0" smtClean="0">
                <a:latin typeface="Times New Roman" pitchFamily="18" charset="0"/>
                <a:ea typeface="Calibri" pitchFamily="34" charset="0"/>
                <a:cs typeface="Times New Roman" pitchFamily="18" charset="0"/>
              </a:rPr>
              <a:t>Track Structure:</a:t>
            </a:r>
            <a:endParaRPr lang="en-US" sz="2000" dirty="0" smtClean="0">
              <a:latin typeface="Times New Roman" pitchFamily="18" charset="0"/>
              <a:cs typeface="Times New Roman" pitchFamily="18" charset="0"/>
            </a:endParaRPr>
          </a:p>
          <a:p>
            <a:pPr lvl="0" algn="just" eaLnBrk="0" fontAlgn="base" hangingPunct="0">
              <a:spcBef>
                <a:spcPct val="0"/>
              </a:spcBef>
              <a:spcAft>
                <a:spcPct val="0"/>
              </a:spcAft>
              <a:tabLst>
                <a:tab pos="285750" algn="r"/>
                <a:tab pos="457200" algn="l"/>
              </a:tabLst>
            </a:pPr>
            <a:r>
              <a:rPr lang="en-US" sz="2000" dirty="0" smtClean="0">
                <a:latin typeface="Times New Roman" pitchFamily="18" charset="0"/>
                <a:ea typeface="Calibri" pitchFamily="34" charset="0"/>
                <a:cs typeface="Times New Roman" pitchFamily="18" charset="0"/>
              </a:rPr>
              <a:t>		RDSO has specified track structure for Semi high speed for speed </a:t>
            </a:r>
            <a:r>
              <a:rPr lang="en-US" sz="2000" dirty="0" err="1" smtClean="0">
                <a:latin typeface="Times New Roman" pitchFamily="18" charset="0"/>
                <a:ea typeface="Calibri" pitchFamily="34" charset="0"/>
                <a:cs typeface="Times New Roman" pitchFamily="18" charset="0"/>
              </a:rPr>
              <a:t>upto</a:t>
            </a:r>
            <a:r>
              <a:rPr lang="en-US" sz="2000" dirty="0" smtClean="0">
                <a:latin typeface="Times New Roman" pitchFamily="18" charset="0"/>
                <a:ea typeface="Calibri" pitchFamily="34" charset="0"/>
                <a:cs typeface="Times New Roman" pitchFamily="18" charset="0"/>
              </a:rPr>
              <a:t> 160        		</a:t>
            </a:r>
            <a:r>
              <a:rPr lang="en-US" sz="2000" dirty="0" err="1" smtClean="0">
                <a:latin typeface="Times New Roman" pitchFamily="18" charset="0"/>
                <a:ea typeface="Calibri" pitchFamily="34" charset="0"/>
                <a:cs typeface="Times New Roman" pitchFamily="18" charset="0"/>
              </a:rPr>
              <a:t>kmph</a:t>
            </a:r>
            <a:r>
              <a:rPr lang="en-US" sz="2000" dirty="0" smtClean="0">
                <a:latin typeface="Times New Roman" pitchFamily="18" charset="0"/>
                <a:ea typeface="Calibri" pitchFamily="34" charset="0"/>
                <a:cs typeface="Times New Roman" pitchFamily="18" charset="0"/>
              </a:rPr>
              <a:t> &amp; also for speed from 160 to 200 </a:t>
            </a:r>
            <a:r>
              <a:rPr lang="en-US" sz="2000" dirty="0" err="1" smtClean="0">
                <a:latin typeface="Times New Roman" pitchFamily="18" charset="0"/>
                <a:ea typeface="Calibri" pitchFamily="34" charset="0"/>
                <a:cs typeface="Times New Roman" pitchFamily="18" charset="0"/>
              </a:rPr>
              <a:t>kmph</a:t>
            </a:r>
            <a:r>
              <a:rPr lang="en-US" sz="2000" dirty="0" smtClean="0">
                <a:latin typeface="Times New Roman" pitchFamily="18" charset="0"/>
                <a:ea typeface="Calibri" pitchFamily="34" charset="0"/>
                <a:cs typeface="Times New Roman" pitchFamily="18" charset="0"/>
              </a:rPr>
              <a:t> as give in </a:t>
            </a:r>
            <a:r>
              <a:rPr lang="en-US" sz="2000" dirty="0" err="1" smtClean="0">
                <a:latin typeface="Times New Roman" pitchFamily="18" charset="0"/>
                <a:ea typeface="Calibri" pitchFamily="34" charset="0"/>
                <a:cs typeface="Times New Roman" pitchFamily="18" charset="0"/>
              </a:rPr>
              <a:t>para</a:t>
            </a:r>
            <a:r>
              <a:rPr lang="en-US" sz="2000" dirty="0" smtClean="0">
                <a:latin typeface="Times New Roman" pitchFamily="18" charset="0"/>
                <a:ea typeface="Calibri" pitchFamily="34" charset="0"/>
                <a:cs typeface="Times New Roman" pitchFamily="18" charset="0"/>
              </a:rPr>
              <a:t> 3.2 of main  paper.		</a:t>
            </a:r>
            <a:endParaRPr lang="en-US" sz="2000" dirty="0" smtClean="0">
              <a:latin typeface="Times New Roman" pitchFamily="18" charset="0"/>
              <a:cs typeface="Times New Roman" pitchFamily="18" charset="0"/>
            </a:endParaRPr>
          </a:p>
          <a:p>
            <a:pPr lvl="0" algn="just" eaLnBrk="0" fontAlgn="base" hangingPunct="0">
              <a:spcBef>
                <a:spcPct val="0"/>
              </a:spcBef>
              <a:spcAft>
                <a:spcPct val="0"/>
              </a:spcAft>
              <a:tabLst>
                <a:tab pos="285750" algn="r"/>
                <a:tab pos="457200" algn="l"/>
              </a:tabLst>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Constraints to be renewed for introducing semi high speed trains faster than		160 </a:t>
            </a:r>
            <a:r>
              <a:rPr lang="en-US" sz="2000" b="1" dirty="0" err="1" smtClean="0">
                <a:latin typeface="Times New Roman" pitchFamily="18" charset="0"/>
                <a:cs typeface="Times New Roman" pitchFamily="18" charset="0"/>
              </a:rPr>
              <a:t>kmph</a:t>
            </a:r>
            <a:r>
              <a:rPr lang="en-US" sz="2000" b="1" dirty="0" smtClean="0">
                <a:latin typeface="Times New Roman" pitchFamily="18" charset="0"/>
                <a:cs typeface="Times New Roman" pitchFamily="18" charset="0"/>
              </a:rPr>
              <a:t>. for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Sharp Curves (ii) Turnouts</a:t>
            </a:r>
            <a:r>
              <a:rPr lang="en-US" sz="2000" dirty="0" smtClean="0">
                <a:latin typeface="Times New Roman" pitchFamily="18" charset="0"/>
                <a:ea typeface="Calibri" pitchFamily="34" charset="0"/>
                <a:cs typeface="Times New Roman" pitchFamily="18" charset="0"/>
              </a:rPr>
              <a:t> (iii)Improvement of track 			geometry:</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0"/>
            <a:ext cx="8763000" cy="84638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5. Heavy Axle load trains</a:t>
            </a:r>
            <a:endParaRPr lang="en-US" sz="24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phrase ‘Heavy Haul operation’ came into prominence with the first Heavy Haul Conference held in Perth in Western Australia in 1978. A large number of heavy haul trains are being operated in America, Australia, Africa, Europe, Brazil, Scandinavia and UK for last 3 to 4 decades.</a:t>
            </a:r>
          </a:p>
          <a:p>
            <a:pPr algn="just"/>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Experience of world Railways for design &amp; maintenance of Track structure</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The problems faced by some of the important heavy haul systems in the world </a:t>
            </a:r>
          </a:p>
          <a:p>
            <a:pPr algn="just"/>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railways</a:t>
            </a:r>
            <a:r>
              <a:rPr lang="en-US" sz="2000" dirty="0" smtClean="0">
                <a:latin typeface="Times New Roman" pitchFamily="18" charset="0"/>
                <a:cs typeface="Times New Roman" pitchFamily="18" charset="0"/>
              </a:rPr>
              <a:t>, in Construction and operation with special reference to Indian    </a:t>
            </a:r>
          </a:p>
          <a:p>
            <a:pPr algn="just"/>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Railways </a:t>
            </a:r>
            <a:r>
              <a:rPr lang="en-US" sz="2000" dirty="0" smtClean="0">
                <a:latin typeface="Times New Roman" pitchFamily="18" charset="0"/>
                <a:cs typeface="Times New Roman" pitchFamily="18" charset="0"/>
              </a:rPr>
              <a:t>were studied. The case studies are : </a:t>
            </a:r>
          </a:p>
          <a:p>
            <a:pPr algn="just"/>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Burlington Railways of North America</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oldest Heavy Haul operated railway        </a:t>
            </a:r>
          </a:p>
          <a:p>
            <a:r>
              <a:rPr lang="en-US" sz="2000" dirty="0" smtClean="0">
                <a:latin typeface="Times New Roman" pitchFamily="18" charset="0"/>
                <a:cs typeface="Times New Roman" pitchFamily="18" charset="0"/>
              </a:rPr>
              <a:t>    constructed in the decade 1970-1980.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Fortescue</a:t>
            </a:r>
            <a:r>
              <a:rPr lang="en-US" sz="2000" b="1" u="sng" dirty="0" smtClean="0">
                <a:latin typeface="Times New Roman" pitchFamily="18" charset="0"/>
                <a:cs typeface="Times New Roman" pitchFamily="18" charset="0"/>
              </a:rPr>
              <a:t> Railway of Western Australia</a:t>
            </a:r>
            <a:r>
              <a:rPr lang="en-US" sz="2000" dirty="0" smtClean="0">
                <a:latin typeface="Times New Roman" pitchFamily="18" charset="0"/>
                <a:cs typeface="Times New Roman" pitchFamily="18" charset="0"/>
              </a:rPr>
              <a:t> world’s newest Heavy- Haul, railway</a:t>
            </a:r>
          </a:p>
          <a:p>
            <a:r>
              <a:rPr lang="en-US" sz="2000" dirty="0" smtClean="0">
                <a:latin typeface="Times New Roman" pitchFamily="18" charset="0"/>
                <a:cs typeface="Times New Roman" pitchFamily="18" charset="0"/>
              </a:rPr>
              <a:t>   </a:t>
            </a:r>
          </a:p>
          <a:p>
            <a:pPr algn="just"/>
            <a:r>
              <a:rPr lang="en-US" sz="2000" b="1" dirty="0" smtClean="0">
                <a:latin typeface="Times New Roman" pitchFamily="18" charset="0"/>
                <a:cs typeface="Times New Roman" pitchFamily="18" charset="0"/>
              </a:rPr>
              <a:t>*  Hamersley Railways of North West Australia </a:t>
            </a:r>
            <a:r>
              <a:rPr lang="en-US" sz="2000" dirty="0" smtClean="0">
                <a:latin typeface="Times New Roman" pitchFamily="18" charset="0"/>
                <a:cs typeface="Times New Roman" pitchFamily="18" charset="0"/>
              </a:rPr>
              <a:t>for maintenance of Heavy Haul  </a:t>
            </a:r>
          </a:p>
          <a:p>
            <a:pPr algn="just"/>
            <a:r>
              <a:rPr lang="en-US" sz="2000" dirty="0" smtClean="0">
                <a:latin typeface="Times New Roman" pitchFamily="18" charset="0"/>
                <a:cs typeface="Times New Roman" pitchFamily="18" charset="0"/>
              </a:rPr>
              <a:t>    Railway Lines.</a:t>
            </a:r>
          </a:p>
          <a:p>
            <a:pPr lvl="0" algn="just" eaLnBrk="0" fontAlgn="base" hangingPunct="0">
              <a:spcBef>
                <a:spcPct val="0"/>
              </a:spcBef>
              <a:spcAft>
                <a:spcPct val="0"/>
              </a:spcAft>
              <a:tabLst>
                <a:tab pos="236538" algn="l"/>
                <a:tab pos="257175" algn="l"/>
                <a:tab pos="280988" algn="l"/>
              </a:tabLst>
            </a:pPr>
            <a:endParaRPr lang="en-US" sz="20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257175" algn="l"/>
                <a:tab pos="280988" algn="l"/>
              </a:tabLst>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Based on experience of the world Railway ‘Track structure’ &amp; problem   	     	  areas have been identified.  </a:t>
            </a:r>
          </a:p>
          <a:p>
            <a:pPr algn="just"/>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7175" algn="r"/>
                <a:tab pos="428625"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7175" algn="r"/>
                <a:tab pos="428625"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1"/>
            <a:ext cx="8763000" cy="83099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Track Structure </a:t>
            </a:r>
            <a:r>
              <a:rPr lang="en-US" sz="2000" dirty="0" smtClean="0">
                <a:latin typeface="Times New Roman" pitchFamily="18" charset="0"/>
                <a:cs typeface="Times New Roman" pitchFamily="18" charset="0"/>
              </a:rPr>
              <a:t> was studied &amp; these are given in table subsequently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Problem areas</a:t>
            </a:r>
            <a:r>
              <a:rPr lang="en-US" sz="2000" dirty="0" smtClean="0">
                <a:latin typeface="Times New Roman" pitchFamily="18" charset="0"/>
                <a:cs typeface="Times New Roman" pitchFamily="18" charset="0"/>
              </a:rPr>
              <a:t> particularly about Formation, Rails, Sleepers, Ballast, Track </a:t>
            </a:r>
          </a:p>
          <a:p>
            <a:pPr algn="just"/>
            <a:r>
              <a:rPr lang="en-US" sz="2000" dirty="0" smtClean="0">
                <a:latin typeface="Times New Roman" pitchFamily="18" charset="0"/>
                <a:cs typeface="Times New Roman" pitchFamily="18" charset="0"/>
              </a:rPr>
              <a:t>      fittings, Points &amp; crossing as well as track maintenance &amp; their remedial </a:t>
            </a:r>
          </a:p>
          <a:p>
            <a:pPr algn="just"/>
            <a:r>
              <a:rPr lang="en-US" sz="2000" dirty="0" smtClean="0">
                <a:latin typeface="Times New Roman" pitchFamily="18" charset="0"/>
                <a:cs typeface="Times New Roman" pitchFamily="18" charset="0"/>
              </a:rPr>
              <a:t>      measures were assessed  as given in </a:t>
            </a:r>
            <a:r>
              <a:rPr lang="en-US" sz="2000" dirty="0" err="1" smtClean="0">
                <a:latin typeface="Times New Roman" pitchFamily="18" charset="0"/>
                <a:cs typeface="Times New Roman" pitchFamily="18" charset="0"/>
              </a:rPr>
              <a:t>para</a:t>
            </a:r>
            <a:r>
              <a:rPr lang="en-US" sz="2000" dirty="0" smtClean="0">
                <a:latin typeface="Times New Roman" pitchFamily="18" charset="0"/>
                <a:cs typeface="Times New Roman" pitchFamily="18" charset="0"/>
              </a:rPr>
              <a:t> 4.2 of the paper.       		</a:t>
            </a:r>
          </a:p>
          <a:p>
            <a:pPr lvl="0" algn="ctr"/>
            <a:endParaRPr lang="en-US" sz="2000" b="1" dirty="0" smtClean="0">
              <a:latin typeface="Times New Roman" pitchFamily="18" charset="0"/>
              <a:ea typeface="Calibri" pitchFamily="34" charset="0"/>
              <a:cs typeface="Times New Roman" pitchFamily="18" charset="0"/>
            </a:endParaRPr>
          </a:p>
          <a:p>
            <a:pPr lvl="0" algn="ctr"/>
            <a:r>
              <a:rPr lang="en-US" sz="2400" b="1" dirty="0" smtClean="0">
                <a:latin typeface="Times New Roman" pitchFamily="18" charset="0"/>
                <a:ea typeface="Calibri" pitchFamily="34" charset="0"/>
                <a:cs typeface="Times New Roman" pitchFamily="18" charset="0"/>
              </a:rPr>
              <a:t>5.1    Dedicated Freight Corridor (D.F.C) of IR</a:t>
            </a:r>
            <a:endParaRPr lang="en-US" sz="2400" dirty="0" smtClean="0">
              <a:latin typeface="Times New Roman" pitchFamily="18" charset="0"/>
              <a:cs typeface="Times New Roman" pitchFamily="18" charset="0"/>
            </a:endParaRPr>
          </a:p>
          <a:p>
            <a:pPr lvl="0" indent="117475" algn="just" eaLnBrk="0" fontAlgn="base" hangingPunct="0">
              <a:spcBef>
                <a:spcPct val="0"/>
              </a:spcBef>
              <a:spcAft>
                <a:spcPct val="0"/>
              </a:spcAft>
              <a:tabLst>
                <a:tab pos="236538" algn="l"/>
                <a:tab pos="257175" algn="l"/>
                <a:tab pos="280988" algn="l"/>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117475" algn="just" eaLnBrk="0" fontAlgn="base" hangingPunct="0">
              <a:spcBef>
                <a:spcPct val="0"/>
              </a:spcBef>
              <a:spcAft>
                <a:spcPct val="0"/>
              </a:spcAft>
              <a:tabLst>
                <a:tab pos="236538" algn="l"/>
                <a:tab pos="257175" algn="l"/>
                <a:tab pos="280988"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order to cater for heavy axle load traffic, Indian Railways have taken an 				</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ambitious project of dedicated freight corridor, where only heavy axle load  </a:t>
            </a:r>
          </a:p>
          <a:p>
            <a:pPr lvl="0" indent="117475" algn="just" eaLnBrk="0" fontAlgn="base" hangingPunct="0">
              <a:spcBef>
                <a:spcPct val="0"/>
              </a:spcBef>
              <a:spcAft>
                <a:spcPct val="0"/>
              </a:spcAft>
              <a:tabLst>
                <a:tab pos="236538" algn="l"/>
                <a:tab pos="257175" algn="l"/>
                <a:tab pos="280988" algn="l"/>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freight trains will run at a speed of 100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kmph</a:t>
            </a: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58738" algn="just" eaLnBrk="0" fontAlgn="base" hangingPunct="0">
              <a:spcBef>
                <a:spcPct val="0"/>
              </a:spcBef>
              <a:spcAft>
                <a:spcPct val="0"/>
              </a:spcAft>
              <a:tabLst>
                <a:tab pos="257175" algn="l"/>
                <a:tab pos="914400"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Details of approved DFC Projects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236538" algn="just" defTabSz="914400" rtl="0" eaLnBrk="0" fontAlgn="base" latinLnBrk="0" hangingPunct="0">
              <a:lnSpc>
                <a:spcPct val="100000"/>
              </a:lnSpc>
              <a:spcBef>
                <a:spcPct val="0"/>
              </a:spcBef>
              <a:spcAft>
                <a:spcPct val="0"/>
              </a:spcAft>
              <a:buClrTx/>
              <a:buSzTx/>
              <a:buFontTx/>
              <a:buNone/>
              <a:tabLst>
                <a:tab pos="236538" algn="l"/>
                <a:tab pos="257175" algn="l"/>
                <a:tab pos="45720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Two projects approved as DFC projects are Western Corridor from Delhi to </a:t>
            </a:r>
          </a:p>
          <a:p>
            <a:pPr marR="0" lvl="0" indent="236538" algn="just" defTabSz="914400" rtl="0" eaLnBrk="0" fontAlgn="base" latinLnBrk="0" hangingPunct="0">
              <a:lnSpc>
                <a:spcPct val="100000"/>
              </a:lnSpc>
              <a:spcBef>
                <a:spcPct val="0"/>
              </a:spcBef>
              <a:spcAft>
                <a:spcPct val="0"/>
              </a:spcAft>
              <a:buClrTx/>
              <a:buSzTx/>
              <a:buFontTx/>
              <a:buNone/>
              <a:tabLst>
                <a:tab pos="236538" algn="l"/>
                <a:tab pos="257175" algn="l"/>
                <a:tab pos="457200" algn="l"/>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Mumbai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Dadri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Rewari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Vadodara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-Mumbai) and Eastern Corridor from Delhi </a:t>
            </a:r>
          </a:p>
          <a:p>
            <a:pPr marR="0" lvl="0" indent="236538" algn="just" defTabSz="914400" rtl="0" eaLnBrk="0" fontAlgn="base" latinLnBrk="0" hangingPunct="0">
              <a:lnSpc>
                <a:spcPct val="100000"/>
              </a:lnSpc>
              <a:spcBef>
                <a:spcPct val="0"/>
              </a:spcBef>
              <a:spcAft>
                <a:spcPct val="0"/>
              </a:spcAft>
              <a:buClrTx/>
              <a:buSzTx/>
              <a:buFontTx/>
              <a:buNone/>
              <a:tabLst>
                <a:tab pos="236538" algn="l"/>
                <a:tab pos="257175" algn="l"/>
                <a:tab pos="457200" algn="l"/>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Howrah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Khurja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Kanpur-</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Sonnagar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-Howrah).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257175" algn="l"/>
                <a:tab pos="457200" algn="l"/>
                <a:tab pos="914400" algn="l"/>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R="0" lvl="0" indent="58738" algn="just" defTabSz="914400" rtl="0" eaLnBrk="0" fontAlgn="base" latinLnBrk="0" hangingPunct="0">
              <a:lnSpc>
                <a:spcPct val="100000"/>
              </a:lnSpc>
              <a:spcBef>
                <a:spcPct val="0"/>
              </a:spcBef>
              <a:spcAft>
                <a:spcPct val="0"/>
              </a:spcAft>
              <a:buClrTx/>
              <a:buSzTx/>
              <a:buFontTx/>
              <a:buNone/>
              <a:tabLst>
                <a:tab pos="257175" algn="l"/>
                <a:tab pos="457200" algn="l"/>
                <a:tab pos="914400"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Type of traffic &amp;axle load: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25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tonne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double stack container movement with </a:t>
            </a:r>
          </a:p>
          <a:p>
            <a:pPr indent="58738" algn="just" eaLnBrk="0" fontAlgn="base" hangingPunct="0">
              <a:spcBef>
                <a:spcPct val="0"/>
              </a:spcBef>
              <a:spcAft>
                <a:spcPct val="0"/>
              </a:spcAft>
              <a:tabLst>
                <a:tab pos="257175" algn="l"/>
                <a:tab pos="457200" algn="l"/>
                <a:tab pos="91440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15000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tonne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trailing loads: 30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tonne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bridges</a:t>
            </a:r>
            <a:r>
              <a:rPr lang="en-US" sz="2000" dirty="0" smtClean="0">
                <a:latin typeface="Times New Roman" pitchFamily="18" charset="0"/>
                <a:ea typeface="Calibri" pitchFamily="34" charset="0"/>
                <a:cs typeface="Times New Roman" pitchFamily="18" charset="0"/>
              </a:rPr>
              <a:t>. (</a:t>
            </a:r>
            <a:r>
              <a:rPr lang="en-US" sz="2000" b="1" dirty="0" smtClean="0">
                <a:latin typeface="Times New Roman" pitchFamily="18" charset="0"/>
                <a:ea typeface="Calibri" pitchFamily="34" charset="0"/>
                <a:cs typeface="Times New Roman" pitchFamily="18" charset="0"/>
              </a:rPr>
              <a:t>Completion Date: </a:t>
            </a:r>
            <a:r>
              <a:rPr lang="en-US" sz="2000" dirty="0" smtClean="0">
                <a:latin typeface="Times New Roman" pitchFamily="18" charset="0"/>
                <a:ea typeface="Calibri" pitchFamily="34" charset="0"/>
                <a:cs typeface="Times New Roman" pitchFamily="18" charset="0"/>
              </a:rPr>
              <a:t>October </a:t>
            </a:r>
          </a:p>
          <a:p>
            <a:pPr indent="58738" algn="just" eaLnBrk="0" fontAlgn="base" hangingPunct="0">
              <a:spcBef>
                <a:spcPct val="0"/>
              </a:spcBef>
              <a:spcAft>
                <a:spcPct val="0"/>
              </a:spcAft>
              <a:tabLst>
                <a:tab pos="257175" algn="l"/>
                <a:tab pos="457200" algn="l"/>
                <a:tab pos="914400" algn="l"/>
              </a:tabLst>
            </a:pPr>
            <a:r>
              <a:rPr lang="en-US" sz="2000" dirty="0" smtClean="0">
                <a:latin typeface="Times New Roman" pitchFamily="18" charset="0"/>
                <a:ea typeface="Calibri" pitchFamily="34" charset="0"/>
                <a:cs typeface="Times New Roman" pitchFamily="18" charset="0"/>
              </a:rPr>
              <a:t>	   2019)</a:t>
            </a:r>
          </a:p>
          <a:p>
            <a:pPr marR="0" lvl="0" indent="58738" algn="just" defTabSz="914400" rtl="0" eaLnBrk="0" fontAlgn="base" latinLnBrk="0" hangingPunct="0">
              <a:lnSpc>
                <a:spcPct val="100000"/>
              </a:lnSpc>
              <a:spcBef>
                <a:spcPct val="0"/>
              </a:spcBef>
              <a:spcAft>
                <a:spcPct val="0"/>
              </a:spcAft>
              <a:buClrTx/>
              <a:buSzTx/>
              <a:buFontTx/>
              <a:buNone/>
              <a:tabLst>
                <a:tab pos="257175" algn="l"/>
                <a:tab pos="457200" algn="l"/>
                <a:tab pos="914400"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r>
              <a:rPr lang="en-US" b="1" baseline="0" dirty="0" smtClean="0">
                <a:latin typeface="Times New Roman" pitchFamily="18" charset="0"/>
                <a:ea typeface="Calibri" pitchFamily="34" charset="0"/>
                <a:cs typeface="Times New Roman" pitchFamily="18" charset="0"/>
              </a:rPr>
              <a:t>	</a:t>
            </a:r>
            <a:endParaRPr lang="en-US" b="1" u="sng" dirty="0" smtClean="0"/>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endParaRPr lang="en-US" dirty="0" smtClean="0">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endParaRPr lang="en-US" dirty="0" smtClean="0">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tab pos="0" algn="l"/>
                <a:tab pos="280988" algn="l"/>
                <a:tab pos="914400" algn="l"/>
              </a:tabLst>
            </a:pPr>
            <a:endParaRPr kumimoji="0" lang="en-US" b="0" i="0" u="none" strike="noStrike" cap="none" normalizeH="0" baseline="0" dirty="0" smtClean="0">
              <a:ln>
                <a:noFill/>
              </a:ln>
              <a:solidFill>
                <a:schemeClr val="tx1"/>
              </a:solidFill>
              <a:effectLst/>
              <a:latin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679</TotalTime>
  <Words>1267</Words>
  <Application>Microsoft Office PowerPoint</Application>
  <PresentationFormat>On-screen Show (4:3)</PresentationFormat>
  <Paragraphs>374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Owner</cp:lastModifiedBy>
  <cp:revision>164</cp:revision>
  <dcterms:created xsi:type="dcterms:W3CDTF">2006-08-16T00:00:00Z</dcterms:created>
  <dcterms:modified xsi:type="dcterms:W3CDTF">2017-01-05T10:40:41Z</dcterms:modified>
</cp:coreProperties>
</file>